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9906000" cy="6858000" type="A4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65C0668-F6C3-0CA9-7D57-DC3558D62E18}" name="上原 てるみ" initials="上原" userId="S::t_uehara@poplar.co.jp::dacf0199-290d-4ce8-927f-4186af05ffe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2A22C4-4001-426C-BE61-68DD9EBEB94A}" v="6" dt="2023-07-13T03:02:06.3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30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9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567" y="0"/>
            <a:ext cx="4307046" cy="3419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DA74C-6A97-4D4F-9F30-2516DED9AAC1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09938" y="850900"/>
            <a:ext cx="3319462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3275966"/>
            <a:ext cx="7951470" cy="2680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265"/>
            <a:ext cx="4307046" cy="341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567" y="6465265"/>
            <a:ext cx="4307046" cy="341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E66AF-5BB4-4FAC-836D-CA606400B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711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2E66AF-5BB4-4FAC-836D-CA606400BFA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834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8A87-43C1-4B49-B0C1-48703053C88A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ADBB-2E4B-49B1-81F7-78B25CEB5D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81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8A87-43C1-4B49-B0C1-48703053C88A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ADBB-2E4B-49B1-81F7-78B25CEB5D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584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8A87-43C1-4B49-B0C1-48703053C88A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ADBB-2E4B-49B1-81F7-78B25CEB5D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031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8A87-43C1-4B49-B0C1-48703053C88A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ADBB-2E4B-49B1-81F7-78B25CEB5D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29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8A87-43C1-4B49-B0C1-48703053C88A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ADBB-2E4B-49B1-81F7-78B25CEB5D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621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8A87-43C1-4B49-B0C1-48703053C88A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ADBB-2E4B-49B1-81F7-78B25CEB5D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10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8A87-43C1-4B49-B0C1-48703053C88A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ADBB-2E4B-49B1-81F7-78B25CEB5D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267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8A87-43C1-4B49-B0C1-48703053C88A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ADBB-2E4B-49B1-81F7-78B25CEB5D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76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8A87-43C1-4B49-B0C1-48703053C88A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ADBB-2E4B-49B1-81F7-78B25CEB5D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64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8A87-43C1-4B49-B0C1-48703053C88A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ADBB-2E4B-49B1-81F7-78B25CEB5D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382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8A87-43C1-4B49-B0C1-48703053C88A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ADBB-2E4B-49B1-81F7-78B25CEB5D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72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38A87-43C1-4B49-B0C1-48703053C88A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4ADBB-2E4B-49B1-81F7-78B25CEB5D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23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図 37" descr="チェーン, 製品, スイング, ワイヤー が含まれている画像&#10;&#10;自動的に生成された説明">
            <a:extLst>
              <a:ext uri="{FF2B5EF4-FFF2-40B4-BE49-F238E27FC236}">
                <a16:creationId xmlns:a16="http://schemas.microsoft.com/office/drawing/2014/main" id="{A9426D07-D67F-085B-C3F9-0696C40173A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2" t="5880" r="1631" b="3735"/>
          <a:stretch/>
        </p:blipFill>
        <p:spPr>
          <a:xfrm rot="16200000">
            <a:off x="-950673" y="954321"/>
            <a:ext cx="6854350" cy="4953002"/>
          </a:xfrm>
          <a:prstGeom prst="rect">
            <a:avLst/>
          </a:prstGeom>
        </p:spPr>
      </p:pic>
      <p:pic>
        <p:nvPicPr>
          <p:cNvPr id="21" name="図 20" descr="ロゴ&#10;&#10;自動的に生成された説明">
            <a:extLst>
              <a:ext uri="{FF2B5EF4-FFF2-40B4-BE49-F238E27FC236}">
                <a16:creationId xmlns:a16="http://schemas.microsoft.com/office/drawing/2014/main" id="{A4FBCAA9-252A-89F0-14BD-1BCE929B77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66" y="5993946"/>
            <a:ext cx="1375646" cy="299671"/>
          </a:xfrm>
          <a:prstGeom prst="rect">
            <a:avLst/>
          </a:prstGeom>
        </p:spPr>
      </p:pic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44B5C6ED-03CC-84EE-034A-495BCD8BBD2C}"/>
              </a:ext>
            </a:extLst>
          </p:cNvPr>
          <p:cNvGrpSpPr/>
          <p:nvPr/>
        </p:nvGrpSpPr>
        <p:grpSpPr>
          <a:xfrm>
            <a:off x="529565" y="888032"/>
            <a:ext cx="3776342" cy="1364378"/>
            <a:chOff x="505618" y="704989"/>
            <a:chExt cx="3776342" cy="1364378"/>
          </a:xfrm>
        </p:grpSpPr>
        <p:grpSp>
          <p:nvGrpSpPr>
            <p:cNvPr id="28" name="グループ化 27">
              <a:extLst>
                <a:ext uri="{FF2B5EF4-FFF2-40B4-BE49-F238E27FC236}">
                  <a16:creationId xmlns:a16="http://schemas.microsoft.com/office/drawing/2014/main" id="{B97AFA04-5D50-21E5-5B53-C9B9A7E4EF83}"/>
                </a:ext>
              </a:extLst>
            </p:cNvPr>
            <p:cNvGrpSpPr/>
            <p:nvPr/>
          </p:nvGrpSpPr>
          <p:grpSpPr>
            <a:xfrm>
              <a:off x="505618" y="704989"/>
              <a:ext cx="3776342" cy="1364378"/>
              <a:chOff x="505618" y="678095"/>
              <a:chExt cx="3776342" cy="1364378"/>
            </a:xfrm>
          </p:grpSpPr>
          <p:pic>
            <p:nvPicPr>
              <p:cNvPr id="17" name="図 16" descr="アイコン&#10;&#10;自動的に生成された説明">
                <a:extLst>
                  <a:ext uri="{FF2B5EF4-FFF2-40B4-BE49-F238E27FC236}">
                    <a16:creationId xmlns:a16="http://schemas.microsoft.com/office/drawing/2014/main" id="{D861F3A6-4DEF-849E-91C7-FF02F1A3377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>
                <a:alphaModFix amt="9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0370"/>
              <a:stretch/>
            </p:blipFill>
            <p:spPr>
              <a:xfrm>
                <a:off x="613265" y="678095"/>
                <a:ext cx="3561048" cy="995298"/>
              </a:xfrm>
              <a:custGeom>
                <a:avLst/>
                <a:gdLst>
                  <a:gd name="connsiteX0" fmla="*/ 0 w 6858000"/>
                  <a:gd name="connsiteY0" fmla="*/ 0 h 2717800"/>
                  <a:gd name="connsiteX1" fmla="*/ 6858000 w 6858000"/>
                  <a:gd name="connsiteY1" fmla="*/ 0 h 2717800"/>
                  <a:gd name="connsiteX2" fmla="*/ 6858000 w 6858000"/>
                  <a:gd name="connsiteY2" fmla="*/ 2717800 h 2717800"/>
                  <a:gd name="connsiteX3" fmla="*/ 6331563 w 6858000"/>
                  <a:gd name="connsiteY3" fmla="*/ 2717800 h 2717800"/>
                  <a:gd name="connsiteX4" fmla="*/ 6296877 w 6858000"/>
                  <a:gd name="connsiteY4" fmla="*/ 2667354 h 2717800"/>
                  <a:gd name="connsiteX5" fmla="*/ 3429000 w 6858000"/>
                  <a:gd name="connsiteY5" fmla="*/ 2148547 h 2717800"/>
                  <a:gd name="connsiteX6" fmla="*/ 561123 w 6858000"/>
                  <a:gd name="connsiteY6" fmla="*/ 2667354 h 2717800"/>
                  <a:gd name="connsiteX7" fmla="*/ 526437 w 6858000"/>
                  <a:gd name="connsiteY7" fmla="*/ 2717800 h 2717800"/>
                  <a:gd name="connsiteX8" fmla="*/ 0 w 6858000"/>
                  <a:gd name="connsiteY8" fmla="*/ 2717800 h 2717800"/>
                  <a:gd name="connsiteX9" fmla="*/ 0 w 6858000"/>
                  <a:gd name="connsiteY9" fmla="*/ 0 h 271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858000" h="2717800">
                    <a:moveTo>
                      <a:pt x="0" y="0"/>
                    </a:moveTo>
                    <a:lnTo>
                      <a:pt x="6858000" y="0"/>
                    </a:lnTo>
                    <a:lnTo>
                      <a:pt x="6858000" y="2717800"/>
                    </a:lnTo>
                    <a:lnTo>
                      <a:pt x="6331563" y="2717800"/>
                    </a:lnTo>
                    <a:lnTo>
                      <a:pt x="6296877" y="2667354"/>
                    </a:lnTo>
                    <a:cubicBezTo>
                      <a:pt x="6023912" y="2371271"/>
                      <a:pt x="4843640" y="2148547"/>
                      <a:pt x="3429000" y="2148547"/>
                    </a:cubicBezTo>
                    <a:cubicBezTo>
                      <a:pt x="2014361" y="2148547"/>
                      <a:pt x="834088" y="2371271"/>
                      <a:pt x="561123" y="2667354"/>
                    </a:cubicBezTo>
                    <a:lnTo>
                      <a:pt x="526437" y="2717800"/>
                    </a:lnTo>
                    <a:lnTo>
                      <a:pt x="0" y="2717800"/>
                    </a:lnTo>
                    <a:lnTo>
                      <a:pt x="0" y="0"/>
                    </a:lnTo>
                    <a:close/>
                  </a:path>
                </a:pathLst>
              </a:custGeom>
              <a:effectLst>
                <a:outerShdw blurRad="38100" dist="254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E9309929-A7EE-36B9-847F-898EB651398D}"/>
                  </a:ext>
                </a:extLst>
              </p:cNvPr>
              <p:cNvSpPr txBox="1"/>
              <p:nvPr/>
            </p:nvSpPr>
            <p:spPr>
              <a:xfrm>
                <a:off x="505618" y="1017297"/>
                <a:ext cx="3776342" cy="1025176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ArchUp">
                  <a:avLst/>
                </a:prstTxWarp>
                <a:spAutoFit/>
              </a:bodyPr>
              <a:lstStyle/>
              <a:p>
                <a:pPr algn="ctr"/>
                <a:r>
                  <a:rPr kumimoji="1" lang="ja-JP" altLang="en-US" sz="2800" b="1">
                    <a:solidFill>
                      <a:schemeClr val="accent4">
                        <a:lumMod val="50000"/>
                      </a:schemeClr>
                    </a:solidFill>
                    <a:effectLst>
                      <a:innerShdw blurRad="63500" dist="50800" dir="16200000">
                        <a:prstClr val="black">
                          <a:alpha val="50000"/>
                        </a:prstClr>
                      </a:innerShdw>
                    </a:effectLst>
                    <a:latin typeface="HG明朝E" panose="02020909000000000000" pitchFamily="17" charset="-128"/>
                    <a:ea typeface="HG明朝E" panose="02020909000000000000" pitchFamily="17" charset="-128"/>
                  </a:rPr>
                  <a:t>がんばったで賞</a:t>
                </a:r>
              </a:p>
            </p:txBody>
          </p:sp>
        </p:grp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B0DB607F-E3BD-0896-0979-4EE2D4509F6A}"/>
                </a:ext>
              </a:extLst>
            </p:cNvPr>
            <p:cNvSpPr txBox="1"/>
            <p:nvPr/>
          </p:nvSpPr>
          <p:spPr>
            <a:xfrm rot="624558">
              <a:off x="3299673" y="893584"/>
              <a:ext cx="415061" cy="122406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kumimoji="1" lang="ja-JP" altLang="en-US" sz="600" b="1">
                  <a:solidFill>
                    <a:schemeClr val="accent4">
                      <a:lumMod val="50000"/>
                    </a:schemeClr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latin typeface="HG明朝E" panose="02020909000000000000" pitchFamily="17" charset="-128"/>
                  <a:ea typeface="HG明朝E" panose="02020909000000000000" pitchFamily="17" charset="-128"/>
                </a:rPr>
                <a:t>しょう</a:t>
              </a:r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D9FB5223-F3AC-4A7E-2F42-064D00808751}"/>
              </a:ext>
            </a:extLst>
          </p:cNvPr>
          <p:cNvGrpSpPr/>
          <p:nvPr/>
        </p:nvGrpSpPr>
        <p:grpSpPr>
          <a:xfrm>
            <a:off x="539404" y="2359366"/>
            <a:ext cx="4079066" cy="2573782"/>
            <a:chOff x="514575" y="2233556"/>
            <a:chExt cx="4079066" cy="2573782"/>
          </a:xfrm>
        </p:grpSpPr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48191242-EA76-F87D-25C9-B85218716FD8}"/>
                </a:ext>
              </a:extLst>
            </p:cNvPr>
            <p:cNvSpPr txBox="1"/>
            <p:nvPr/>
          </p:nvSpPr>
          <p:spPr>
            <a:xfrm>
              <a:off x="514575" y="2233556"/>
              <a:ext cx="4079066" cy="2573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16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あなたは</a:t>
              </a:r>
              <a:r>
                <a:rPr kumimoji="1" lang="en-US" altLang="ja-JP" sz="16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『</a:t>
              </a:r>
              <a:r>
                <a:rPr kumimoji="1" lang="ja-JP" altLang="en-US" sz="3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 </a:t>
              </a:r>
              <a:r>
                <a:rPr kumimoji="1" lang="en-US" altLang="ja-JP" b="1" dirty="0" err="1">
                  <a:latin typeface="Century" panose="02040604050505020304" pitchFamily="18" charset="0"/>
                  <a:ea typeface="HG明朝E" panose="02020909000000000000" pitchFamily="17" charset="-128"/>
                </a:rPr>
                <a:t>Sagasokka</a:t>
              </a:r>
              <a:r>
                <a:rPr kumimoji="1" lang="en-US" altLang="ja-JP" b="1" dirty="0">
                  <a:latin typeface="Century" panose="02040604050505020304" pitchFamily="18" charset="0"/>
                  <a:ea typeface="HG明朝E" panose="02020909000000000000" pitchFamily="17" charset="-128"/>
                </a:rPr>
                <a:t>!</a:t>
              </a:r>
              <a:r>
                <a:rPr kumimoji="1" lang="en-US" altLang="ja-JP" sz="500" b="1" dirty="0">
                  <a:latin typeface="Century" panose="02040604050505020304" pitchFamily="18" charset="0"/>
                  <a:ea typeface="HG明朝E" panose="02020909000000000000" pitchFamily="17" charset="-128"/>
                </a:rPr>
                <a:t> </a:t>
              </a:r>
              <a:r>
                <a:rPr kumimoji="1" lang="en-US" altLang="ja-JP" sz="16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』</a:t>
              </a:r>
              <a:r>
                <a:rPr kumimoji="1" lang="ja-JP" altLang="en-US" sz="16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をつかって、</a:t>
              </a:r>
              <a:endParaRPr kumimoji="1" lang="en-US" altLang="ja-JP" sz="1600" dirty="0">
                <a:latin typeface="HG明朝E" panose="02020909000000000000" pitchFamily="17" charset="-128"/>
                <a:ea typeface="HG明朝E" panose="02020909000000000000" pitchFamily="17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6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クイズに挑戦しましたので、</a:t>
              </a:r>
              <a:endParaRPr kumimoji="1" lang="en-US" altLang="ja-JP" sz="1600" dirty="0">
                <a:latin typeface="HG明朝E" panose="02020909000000000000" pitchFamily="17" charset="-128"/>
                <a:ea typeface="HG明朝E" panose="02020909000000000000" pitchFamily="17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6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これを賞します。</a:t>
              </a:r>
              <a:endParaRPr kumimoji="1" lang="en-US" altLang="ja-JP" sz="1600" dirty="0">
                <a:latin typeface="HG明朝E" panose="02020909000000000000" pitchFamily="17" charset="-128"/>
                <a:ea typeface="HG明朝E" panose="02020909000000000000" pitchFamily="17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0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　</a:t>
              </a:r>
              <a:endParaRPr kumimoji="1" lang="en-US" altLang="ja-JP" sz="1000" dirty="0">
                <a:latin typeface="HG明朝E" panose="02020909000000000000" pitchFamily="17" charset="-128"/>
                <a:ea typeface="HG明朝E" panose="02020909000000000000" pitchFamily="17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6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これからも</a:t>
              </a:r>
              <a:r>
                <a:rPr kumimoji="1" lang="en-US" altLang="ja-JP" sz="14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『</a:t>
              </a:r>
              <a:r>
                <a:rPr kumimoji="1" lang="en-US" altLang="ja-JP" sz="3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 </a:t>
              </a:r>
              <a:r>
                <a:rPr kumimoji="1" lang="en-US" altLang="ja-JP" sz="1600" b="1" dirty="0" err="1">
                  <a:latin typeface="Century" panose="02040604050505020304" pitchFamily="18" charset="0"/>
                  <a:ea typeface="HG明朝E" panose="02020909000000000000" pitchFamily="17" charset="-128"/>
                </a:rPr>
                <a:t>Sagasokka</a:t>
              </a:r>
              <a:r>
                <a:rPr kumimoji="1" lang="en-US" altLang="ja-JP" sz="1600" b="1" dirty="0">
                  <a:latin typeface="Century" panose="02040604050505020304" pitchFamily="18" charset="0"/>
                  <a:ea typeface="HG明朝E" panose="02020909000000000000" pitchFamily="17" charset="-128"/>
                </a:rPr>
                <a:t>!</a:t>
              </a:r>
              <a:r>
                <a:rPr kumimoji="1" lang="en-US" altLang="ja-JP" sz="500" b="1" dirty="0">
                  <a:latin typeface="Century" panose="02040604050505020304" pitchFamily="18" charset="0"/>
                  <a:ea typeface="HG明朝E" panose="02020909000000000000" pitchFamily="17" charset="-128"/>
                </a:rPr>
                <a:t> </a:t>
              </a:r>
              <a:r>
                <a:rPr kumimoji="1" lang="en-US" altLang="ja-JP" sz="14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』</a:t>
              </a:r>
              <a:r>
                <a:rPr kumimoji="1" lang="ja-JP" altLang="en-US" sz="16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をつかって、</a:t>
              </a:r>
              <a:endParaRPr kumimoji="1" lang="en-US" altLang="ja-JP" sz="1600" dirty="0">
                <a:latin typeface="HG明朝E" panose="02020909000000000000" pitchFamily="17" charset="-128"/>
                <a:ea typeface="HG明朝E" panose="02020909000000000000" pitchFamily="17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6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たくさんのことを調べてください。</a:t>
              </a:r>
              <a:endParaRPr kumimoji="1" lang="en-US" altLang="ja-JP" sz="1600" dirty="0">
                <a:latin typeface="HG明朝E" panose="02020909000000000000" pitchFamily="17" charset="-128"/>
                <a:ea typeface="HG明朝E" panose="02020909000000000000" pitchFamily="17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6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　　　　　　　　　　　　</a:t>
              </a:r>
              <a:r>
                <a:rPr kumimoji="1" lang="ja-JP" altLang="en-US" sz="105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　ソッカちゃんより　</a:t>
              </a: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6183620B-5BCD-174C-E1F2-3B905D32F125}"/>
                </a:ext>
              </a:extLst>
            </p:cNvPr>
            <p:cNvSpPr txBox="1"/>
            <p:nvPr/>
          </p:nvSpPr>
          <p:spPr>
            <a:xfrm>
              <a:off x="1257212" y="2606530"/>
              <a:ext cx="701466" cy="228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700">
                  <a:latin typeface="HG明朝E" panose="02020909000000000000" pitchFamily="17" charset="-128"/>
                  <a:ea typeface="HG明朝E" panose="02020909000000000000" pitchFamily="17" charset="-128"/>
                </a:rPr>
                <a:t>ちょうせん</a:t>
              </a: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CB3EE283-59EB-892B-77FA-18EB09A27196}"/>
                </a:ext>
              </a:extLst>
            </p:cNvPr>
            <p:cNvSpPr txBox="1"/>
            <p:nvPr/>
          </p:nvSpPr>
          <p:spPr>
            <a:xfrm>
              <a:off x="1068632" y="2975124"/>
              <a:ext cx="512102" cy="228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700">
                  <a:latin typeface="HG明朝E" panose="02020909000000000000" pitchFamily="17" charset="-128"/>
                  <a:ea typeface="HG明朝E" panose="02020909000000000000" pitchFamily="17" charset="-128"/>
                </a:rPr>
                <a:t>しょう</a:t>
              </a:r>
            </a:p>
          </p:txBody>
        </p:sp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A52A7AE6-A6B3-246F-92E5-07280714188B}"/>
                </a:ext>
              </a:extLst>
            </p:cNvPr>
            <p:cNvSpPr txBox="1"/>
            <p:nvPr/>
          </p:nvSpPr>
          <p:spPr>
            <a:xfrm>
              <a:off x="2075889" y="3982310"/>
              <a:ext cx="512102" cy="228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700">
                  <a:latin typeface="HG明朝E" panose="02020909000000000000" pitchFamily="17" charset="-128"/>
                  <a:ea typeface="HG明朝E" panose="02020909000000000000" pitchFamily="17" charset="-128"/>
                </a:rPr>
                <a:t>しら</a:t>
              </a: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D1DF2EFB-EC85-A63D-318B-C22EAD5CCF15}"/>
                </a:ext>
              </a:extLst>
            </p:cNvPr>
            <p:cNvSpPr txBox="1"/>
            <p:nvPr/>
          </p:nvSpPr>
          <p:spPr>
            <a:xfrm>
              <a:off x="1922297" y="3591471"/>
              <a:ext cx="757066" cy="228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700">
                  <a:latin typeface="HG明朝E" panose="02020909000000000000" pitchFamily="17" charset="-128"/>
                  <a:ea typeface="HG明朝E" panose="02020909000000000000" pitchFamily="17" charset="-128"/>
                </a:rPr>
                <a:t>さがそっか</a:t>
              </a: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05AB2361-4A08-797E-4B64-44DDC86532E5}"/>
                </a:ext>
              </a:extLst>
            </p:cNvPr>
            <p:cNvSpPr txBox="1"/>
            <p:nvPr/>
          </p:nvSpPr>
          <p:spPr>
            <a:xfrm>
              <a:off x="1828253" y="2240239"/>
              <a:ext cx="757066" cy="228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7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さがそっか</a:t>
              </a:r>
            </a:p>
          </p:txBody>
        </p:sp>
      </p:grpSp>
      <p:pic>
        <p:nvPicPr>
          <p:cNvPr id="57" name="図 56" descr="シャツ, 部屋 が含まれている画像&#10;&#10;自動的に生成された説明">
            <a:extLst>
              <a:ext uri="{FF2B5EF4-FFF2-40B4-BE49-F238E27FC236}">
                <a16:creationId xmlns:a16="http://schemas.microsoft.com/office/drawing/2014/main" id="{359A3CA8-ADE1-BA89-36EE-169E14CCFC4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32" t="20081" r="-1" b="21746"/>
          <a:stretch/>
        </p:blipFill>
        <p:spPr>
          <a:xfrm rot="339292">
            <a:off x="2692277" y="4772047"/>
            <a:ext cx="1700274" cy="1581407"/>
          </a:xfrm>
          <a:custGeom>
            <a:avLst/>
            <a:gdLst>
              <a:gd name="connsiteX0" fmla="*/ 0 w 4354035"/>
              <a:gd name="connsiteY0" fmla="*/ 134746 h 3989480"/>
              <a:gd name="connsiteX1" fmla="*/ 100113 w 4354035"/>
              <a:gd name="connsiteY1" fmla="*/ 134746 h 3989480"/>
              <a:gd name="connsiteX2" fmla="*/ 100113 w 4354035"/>
              <a:gd name="connsiteY2" fmla="*/ 874373 h 3989480"/>
              <a:gd name="connsiteX3" fmla="*/ 0 w 4354035"/>
              <a:gd name="connsiteY3" fmla="*/ 874373 h 3989480"/>
              <a:gd name="connsiteX4" fmla="*/ 100113 w 4354035"/>
              <a:gd name="connsiteY4" fmla="*/ 0 h 3989480"/>
              <a:gd name="connsiteX5" fmla="*/ 4354035 w 4354035"/>
              <a:gd name="connsiteY5" fmla="*/ 0 h 3989480"/>
              <a:gd name="connsiteX6" fmla="*/ 4354035 w 4354035"/>
              <a:gd name="connsiteY6" fmla="*/ 3989480 h 3989480"/>
              <a:gd name="connsiteX7" fmla="*/ 100113 w 4354035"/>
              <a:gd name="connsiteY7" fmla="*/ 3989480 h 3989480"/>
              <a:gd name="connsiteX8" fmla="*/ 100113 w 4354035"/>
              <a:gd name="connsiteY8" fmla="*/ 874373 h 3989480"/>
              <a:gd name="connsiteX9" fmla="*/ 2748427 w 4354035"/>
              <a:gd name="connsiteY9" fmla="*/ 874373 h 3989480"/>
              <a:gd name="connsiteX10" fmla="*/ 2748427 w 4354035"/>
              <a:gd name="connsiteY10" fmla="*/ 134746 h 3989480"/>
              <a:gd name="connsiteX11" fmla="*/ 100113 w 4354035"/>
              <a:gd name="connsiteY11" fmla="*/ 134746 h 3989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54035" h="3989480">
                <a:moveTo>
                  <a:pt x="0" y="134746"/>
                </a:moveTo>
                <a:lnTo>
                  <a:pt x="100113" y="134746"/>
                </a:lnTo>
                <a:lnTo>
                  <a:pt x="100113" y="874373"/>
                </a:lnTo>
                <a:lnTo>
                  <a:pt x="0" y="874373"/>
                </a:lnTo>
                <a:close/>
                <a:moveTo>
                  <a:pt x="100113" y="0"/>
                </a:moveTo>
                <a:lnTo>
                  <a:pt x="4354035" y="0"/>
                </a:lnTo>
                <a:lnTo>
                  <a:pt x="4354035" y="3989480"/>
                </a:lnTo>
                <a:lnTo>
                  <a:pt x="100113" y="3989480"/>
                </a:lnTo>
                <a:lnTo>
                  <a:pt x="100113" y="874373"/>
                </a:lnTo>
                <a:lnTo>
                  <a:pt x="2748427" y="874373"/>
                </a:lnTo>
                <a:lnTo>
                  <a:pt x="2748427" y="134746"/>
                </a:lnTo>
                <a:lnTo>
                  <a:pt x="100113" y="134746"/>
                </a:lnTo>
                <a:close/>
              </a:path>
            </a:pathLst>
          </a:custGeom>
        </p:spPr>
      </p:pic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33D48329-A10E-1CCF-8DD8-D3472B0997CF}"/>
              </a:ext>
            </a:extLst>
          </p:cNvPr>
          <p:cNvSpPr txBox="1"/>
          <p:nvPr/>
        </p:nvSpPr>
        <p:spPr>
          <a:xfrm>
            <a:off x="2869510" y="6348737"/>
            <a:ext cx="1637637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00"/>
              <a:t>Ⓒヨシタケシンスケ「ソッカちゃん」／ポプラ社</a:t>
            </a:r>
          </a:p>
        </p:txBody>
      </p:sp>
      <p:pic>
        <p:nvPicPr>
          <p:cNvPr id="76" name="図 75" descr="チェーン, 製品, スイング, ワイヤー が含まれている画像&#10;&#10;自動的に生成された説明">
            <a:extLst>
              <a:ext uri="{FF2B5EF4-FFF2-40B4-BE49-F238E27FC236}">
                <a16:creationId xmlns:a16="http://schemas.microsoft.com/office/drawing/2014/main" id="{B8B6E67B-62AC-1B3E-C486-29E05CC2AE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2" t="5880" r="1631" b="3735"/>
          <a:stretch/>
        </p:blipFill>
        <p:spPr>
          <a:xfrm rot="16200000">
            <a:off x="4002324" y="954321"/>
            <a:ext cx="6854350" cy="4953002"/>
          </a:xfrm>
          <a:prstGeom prst="rect">
            <a:avLst/>
          </a:prstGeom>
        </p:spPr>
      </p:pic>
      <p:pic>
        <p:nvPicPr>
          <p:cNvPr id="77" name="図 76" descr="ロゴ&#10;&#10;自動的に生成された説明">
            <a:extLst>
              <a:ext uri="{FF2B5EF4-FFF2-40B4-BE49-F238E27FC236}">
                <a16:creationId xmlns:a16="http://schemas.microsoft.com/office/drawing/2014/main" id="{D8CDA00D-2F4E-B2E3-3A36-E384C624F2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463" y="5993946"/>
            <a:ext cx="1375646" cy="299671"/>
          </a:xfrm>
          <a:prstGeom prst="rect">
            <a:avLst/>
          </a:prstGeom>
        </p:spPr>
      </p:pic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FAC18432-65E1-899E-2070-5B35B0B926E0}"/>
              </a:ext>
            </a:extLst>
          </p:cNvPr>
          <p:cNvGrpSpPr/>
          <p:nvPr/>
        </p:nvGrpSpPr>
        <p:grpSpPr>
          <a:xfrm>
            <a:off x="5482562" y="888032"/>
            <a:ext cx="3776342" cy="1364378"/>
            <a:chOff x="505618" y="704989"/>
            <a:chExt cx="3776342" cy="1364378"/>
          </a:xfrm>
        </p:grpSpPr>
        <p:grpSp>
          <p:nvGrpSpPr>
            <p:cNvPr id="79" name="グループ化 78">
              <a:extLst>
                <a:ext uri="{FF2B5EF4-FFF2-40B4-BE49-F238E27FC236}">
                  <a16:creationId xmlns:a16="http://schemas.microsoft.com/office/drawing/2014/main" id="{6952613E-D864-FDB3-48A3-88B81FDE2439}"/>
                </a:ext>
              </a:extLst>
            </p:cNvPr>
            <p:cNvGrpSpPr/>
            <p:nvPr/>
          </p:nvGrpSpPr>
          <p:grpSpPr>
            <a:xfrm>
              <a:off x="505618" y="704989"/>
              <a:ext cx="3776342" cy="1364378"/>
              <a:chOff x="505618" y="678095"/>
              <a:chExt cx="3776342" cy="1364378"/>
            </a:xfrm>
          </p:grpSpPr>
          <p:pic>
            <p:nvPicPr>
              <p:cNvPr id="81" name="図 80" descr="アイコン&#10;&#10;自動的に生成された説明">
                <a:extLst>
                  <a:ext uri="{FF2B5EF4-FFF2-40B4-BE49-F238E27FC236}">
                    <a16:creationId xmlns:a16="http://schemas.microsoft.com/office/drawing/2014/main" id="{228AC61B-6E12-5763-161A-1304A7245E8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>
                <a:alphaModFix amt="9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0370"/>
              <a:stretch/>
            </p:blipFill>
            <p:spPr>
              <a:xfrm>
                <a:off x="613265" y="678095"/>
                <a:ext cx="3561048" cy="995298"/>
              </a:xfrm>
              <a:custGeom>
                <a:avLst/>
                <a:gdLst>
                  <a:gd name="connsiteX0" fmla="*/ 0 w 6858000"/>
                  <a:gd name="connsiteY0" fmla="*/ 0 h 2717800"/>
                  <a:gd name="connsiteX1" fmla="*/ 6858000 w 6858000"/>
                  <a:gd name="connsiteY1" fmla="*/ 0 h 2717800"/>
                  <a:gd name="connsiteX2" fmla="*/ 6858000 w 6858000"/>
                  <a:gd name="connsiteY2" fmla="*/ 2717800 h 2717800"/>
                  <a:gd name="connsiteX3" fmla="*/ 6331563 w 6858000"/>
                  <a:gd name="connsiteY3" fmla="*/ 2717800 h 2717800"/>
                  <a:gd name="connsiteX4" fmla="*/ 6296877 w 6858000"/>
                  <a:gd name="connsiteY4" fmla="*/ 2667354 h 2717800"/>
                  <a:gd name="connsiteX5" fmla="*/ 3429000 w 6858000"/>
                  <a:gd name="connsiteY5" fmla="*/ 2148547 h 2717800"/>
                  <a:gd name="connsiteX6" fmla="*/ 561123 w 6858000"/>
                  <a:gd name="connsiteY6" fmla="*/ 2667354 h 2717800"/>
                  <a:gd name="connsiteX7" fmla="*/ 526437 w 6858000"/>
                  <a:gd name="connsiteY7" fmla="*/ 2717800 h 2717800"/>
                  <a:gd name="connsiteX8" fmla="*/ 0 w 6858000"/>
                  <a:gd name="connsiteY8" fmla="*/ 2717800 h 2717800"/>
                  <a:gd name="connsiteX9" fmla="*/ 0 w 6858000"/>
                  <a:gd name="connsiteY9" fmla="*/ 0 h 271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858000" h="2717800">
                    <a:moveTo>
                      <a:pt x="0" y="0"/>
                    </a:moveTo>
                    <a:lnTo>
                      <a:pt x="6858000" y="0"/>
                    </a:lnTo>
                    <a:lnTo>
                      <a:pt x="6858000" y="2717800"/>
                    </a:lnTo>
                    <a:lnTo>
                      <a:pt x="6331563" y="2717800"/>
                    </a:lnTo>
                    <a:lnTo>
                      <a:pt x="6296877" y="2667354"/>
                    </a:lnTo>
                    <a:cubicBezTo>
                      <a:pt x="6023912" y="2371271"/>
                      <a:pt x="4843640" y="2148547"/>
                      <a:pt x="3429000" y="2148547"/>
                    </a:cubicBezTo>
                    <a:cubicBezTo>
                      <a:pt x="2014361" y="2148547"/>
                      <a:pt x="834088" y="2371271"/>
                      <a:pt x="561123" y="2667354"/>
                    </a:cubicBezTo>
                    <a:lnTo>
                      <a:pt x="526437" y="2717800"/>
                    </a:lnTo>
                    <a:lnTo>
                      <a:pt x="0" y="2717800"/>
                    </a:lnTo>
                    <a:lnTo>
                      <a:pt x="0" y="0"/>
                    </a:lnTo>
                    <a:close/>
                  </a:path>
                </a:pathLst>
              </a:custGeom>
              <a:effectLst>
                <a:outerShdw blurRad="38100" dist="254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82" name="テキスト ボックス 81">
                <a:extLst>
                  <a:ext uri="{FF2B5EF4-FFF2-40B4-BE49-F238E27FC236}">
                    <a16:creationId xmlns:a16="http://schemas.microsoft.com/office/drawing/2014/main" id="{CB11B6F7-B120-2644-C2C6-A0B483968AEF}"/>
                  </a:ext>
                </a:extLst>
              </p:cNvPr>
              <p:cNvSpPr txBox="1"/>
              <p:nvPr/>
            </p:nvSpPr>
            <p:spPr>
              <a:xfrm>
                <a:off x="505618" y="1017297"/>
                <a:ext cx="3776342" cy="1025176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ArchUp">
                  <a:avLst/>
                </a:prstTxWarp>
                <a:spAutoFit/>
              </a:bodyPr>
              <a:lstStyle/>
              <a:p>
                <a:pPr algn="ctr"/>
                <a:r>
                  <a:rPr kumimoji="1" lang="ja-JP" altLang="en-US" sz="2800" b="1">
                    <a:solidFill>
                      <a:schemeClr val="accent4">
                        <a:lumMod val="50000"/>
                      </a:schemeClr>
                    </a:solidFill>
                    <a:effectLst>
                      <a:innerShdw blurRad="63500" dist="50800" dir="16200000">
                        <a:prstClr val="black">
                          <a:alpha val="50000"/>
                        </a:prstClr>
                      </a:innerShdw>
                    </a:effectLst>
                    <a:latin typeface="HG明朝E" panose="02020909000000000000" pitchFamily="17" charset="-128"/>
                    <a:ea typeface="HG明朝E" panose="02020909000000000000" pitchFamily="17" charset="-128"/>
                  </a:rPr>
                  <a:t>がんばったで賞</a:t>
                </a:r>
              </a:p>
            </p:txBody>
          </p:sp>
        </p:grp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356BCFDC-0BDA-6EA1-465F-025A76957832}"/>
                </a:ext>
              </a:extLst>
            </p:cNvPr>
            <p:cNvSpPr txBox="1"/>
            <p:nvPr/>
          </p:nvSpPr>
          <p:spPr>
            <a:xfrm rot="624558">
              <a:off x="3299673" y="893584"/>
              <a:ext cx="415061" cy="122406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kumimoji="1" lang="ja-JP" altLang="en-US" sz="600" b="1">
                  <a:solidFill>
                    <a:schemeClr val="accent4">
                      <a:lumMod val="50000"/>
                    </a:schemeClr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latin typeface="HG明朝E" panose="02020909000000000000" pitchFamily="17" charset="-128"/>
                  <a:ea typeface="HG明朝E" panose="02020909000000000000" pitchFamily="17" charset="-128"/>
                </a:rPr>
                <a:t>しょう</a:t>
              </a:r>
            </a:p>
          </p:txBody>
        </p:sp>
      </p:grpSp>
      <p:grpSp>
        <p:nvGrpSpPr>
          <p:cNvPr id="83" name="グループ化 82">
            <a:extLst>
              <a:ext uri="{FF2B5EF4-FFF2-40B4-BE49-F238E27FC236}">
                <a16:creationId xmlns:a16="http://schemas.microsoft.com/office/drawing/2014/main" id="{8235FDB4-C442-5A48-8346-3B1D8B5A0DE7}"/>
              </a:ext>
            </a:extLst>
          </p:cNvPr>
          <p:cNvGrpSpPr/>
          <p:nvPr/>
        </p:nvGrpSpPr>
        <p:grpSpPr>
          <a:xfrm>
            <a:off x="5507060" y="2366049"/>
            <a:ext cx="4079066" cy="2573782"/>
            <a:chOff x="514575" y="2233556"/>
            <a:chExt cx="4079066" cy="2573782"/>
          </a:xfrm>
        </p:grpSpPr>
        <p:sp>
          <p:nvSpPr>
            <p:cNvPr id="84" name="テキスト ボックス 83">
              <a:extLst>
                <a:ext uri="{FF2B5EF4-FFF2-40B4-BE49-F238E27FC236}">
                  <a16:creationId xmlns:a16="http://schemas.microsoft.com/office/drawing/2014/main" id="{45182475-7D2C-C022-A0CD-46C17B2200A3}"/>
                </a:ext>
              </a:extLst>
            </p:cNvPr>
            <p:cNvSpPr txBox="1"/>
            <p:nvPr/>
          </p:nvSpPr>
          <p:spPr>
            <a:xfrm>
              <a:off x="514575" y="2233556"/>
              <a:ext cx="4079066" cy="2573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16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あなたは</a:t>
              </a:r>
              <a:r>
                <a:rPr kumimoji="1" lang="en-US" altLang="ja-JP" sz="16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『</a:t>
              </a:r>
              <a:r>
                <a:rPr kumimoji="1" lang="ja-JP" altLang="en-US" sz="3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 </a:t>
              </a:r>
              <a:r>
                <a:rPr kumimoji="1" lang="en-US" altLang="ja-JP" b="1" dirty="0" err="1">
                  <a:latin typeface="Century" panose="02040604050505020304" pitchFamily="18" charset="0"/>
                  <a:ea typeface="HG明朝E" panose="02020909000000000000" pitchFamily="17" charset="-128"/>
                </a:rPr>
                <a:t>Sagasokka</a:t>
              </a:r>
              <a:r>
                <a:rPr kumimoji="1" lang="en-US" altLang="ja-JP" b="1" dirty="0">
                  <a:latin typeface="Century" panose="02040604050505020304" pitchFamily="18" charset="0"/>
                  <a:ea typeface="HG明朝E" panose="02020909000000000000" pitchFamily="17" charset="-128"/>
                </a:rPr>
                <a:t>!</a:t>
              </a:r>
              <a:r>
                <a:rPr kumimoji="1" lang="en-US" altLang="ja-JP" sz="500" b="1" dirty="0">
                  <a:latin typeface="Century" panose="02040604050505020304" pitchFamily="18" charset="0"/>
                  <a:ea typeface="HG明朝E" panose="02020909000000000000" pitchFamily="17" charset="-128"/>
                </a:rPr>
                <a:t> </a:t>
              </a:r>
              <a:r>
                <a:rPr kumimoji="1" lang="en-US" altLang="ja-JP" sz="16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』</a:t>
              </a:r>
              <a:r>
                <a:rPr kumimoji="1" lang="ja-JP" altLang="en-US" sz="16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をつかって、</a:t>
              </a:r>
              <a:endParaRPr kumimoji="1" lang="en-US" altLang="ja-JP" sz="1600" dirty="0">
                <a:latin typeface="HG明朝E" panose="02020909000000000000" pitchFamily="17" charset="-128"/>
                <a:ea typeface="HG明朝E" panose="02020909000000000000" pitchFamily="17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6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クイズに挑戦しましたので、</a:t>
              </a:r>
              <a:endParaRPr kumimoji="1" lang="en-US" altLang="ja-JP" sz="1600" dirty="0">
                <a:latin typeface="HG明朝E" panose="02020909000000000000" pitchFamily="17" charset="-128"/>
                <a:ea typeface="HG明朝E" panose="02020909000000000000" pitchFamily="17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6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これを賞します。</a:t>
              </a:r>
              <a:endParaRPr kumimoji="1" lang="en-US" altLang="ja-JP" sz="1600" dirty="0">
                <a:latin typeface="HG明朝E" panose="02020909000000000000" pitchFamily="17" charset="-128"/>
                <a:ea typeface="HG明朝E" panose="02020909000000000000" pitchFamily="17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0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　</a:t>
              </a:r>
              <a:endParaRPr kumimoji="1" lang="en-US" altLang="ja-JP" sz="1000" dirty="0">
                <a:latin typeface="HG明朝E" panose="02020909000000000000" pitchFamily="17" charset="-128"/>
                <a:ea typeface="HG明朝E" panose="02020909000000000000" pitchFamily="17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6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これからも</a:t>
              </a:r>
              <a:r>
                <a:rPr kumimoji="1" lang="en-US" altLang="ja-JP" sz="14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『</a:t>
              </a:r>
              <a:r>
                <a:rPr kumimoji="1" lang="en-US" altLang="ja-JP" sz="3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 </a:t>
              </a:r>
              <a:r>
                <a:rPr kumimoji="1" lang="en-US" altLang="ja-JP" sz="1600" b="1" dirty="0" err="1">
                  <a:latin typeface="Century" panose="02040604050505020304" pitchFamily="18" charset="0"/>
                  <a:ea typeface="HG明朝E" panose="02020909000000000000" pitchFamily="17" charset="-128"/>
                </a:rPr>
                <a:t>Sagasokka</a:t>
              </a:r>
              <a:r>
                <a:rPr kumimoji="1" lang="en-US" altLang="ja-JP" sz="1600" b="1" dirty="0">
                  <a:latin typeface="Century" panose="02040604050505020304" pitchFamily="18" charset="0"/>
                  <a:ea typeface="HG明朝E" panose="02020909000000000000" pitchFamily="17" charset="-128"/>
                </a:rPr>
                <a:t>!</a:t>
              </a:r>
              <a:r>
                <a:rPr kumimoji="1" lang="en-US" altLang="ja-JP" sz="500" b="1" dirty="0">
                  <a:latin typeface="Century" panose="02040604050505020304" pitchFamily="18" charset="0"/>
                  <a:ea typeface="HG明朝E" panose="02020909000000000000" pitchFamily="17" charset="-128"/>
                </a:rPr>
                <a:t> </a:t>
              </a:r>
              <a:r>
                <a:rPr kumimoji="1" lang="en-US" altLang="ja-JP" sz="14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』</a:t>
              </a:r>
              <a:r>
                <a:rPr kumimoji="1" lang="ja-JP" altLang="en-US" sz="16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をつかって、</a:t>
              </a:r>
              <a:endParaRPr kumimoji="1" lang="en-US" altLang="ja-JP" sz="1600" dirty="0">
                <a:latin typeface="HG明朝E" panose="02020909000000000000" pitchFamily="17" charset="-128"/>
                <a:ea typeface="HG明朝E" panose="02020909000000000000" pitchFamily="17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6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たくさんのことを調べてください。</a:t>
              </a:r>
              <a:endParaRPr kumimoji="1" lang="en-US" altLang="ja-JP" sz="1600" dirty="0">
                <a:latin typeface="HG明朝E" panose="02020909000000000000" pitchFamily="17" charset="-128"/>
                <a:ea typeface="HG明朝E" panose="02020909000000000000" pitchFamily="17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6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　　　　　　　　　　　　</a:t>
              </a:r>
              <a:r>
                <a:rPr kumimoji="1" lang="ja-JP" altLang="en-US" sz="105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　ソッカちゃんより　</a:t>
              </a:r>
            </a:p>
          </p:txBody>
        </p:sp>
        <p:sp>
          <p:nvSpPr>
            <p:cNvPr id="85" name="テキスト ボックス 84">
              <a:extLst>
                <a:ext uri="{FF2B5EF4-FFF2-40B4-BE49-F238E27FC236}">
                  <a16:creationId xmlns:a16="http://schemas.microsoft.com/office/drawing/2014/main" id="{A5366EEB-F8F0-F64E-27A6-A14FFA5B8699}"/>
                </a:ext>
              </a:extLst>
            </p:cNvPr>
            <p:cNvSpPr txBox="1"/>
            <p:nvPr/>
          </p:nvSpPr>
          <p:spPr>
            <a:xfrm>
              <a:off x="1257212" y="2606530"/>
              <a:ext cx="701466" cy="228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700">
                  <a:latin typeface="HG明朝E" panose="02020909000000000000" pitchFamily="17" charset="-128"/>
                  <a:ea typeface="HG明朝E" panose="02020909000000000000" pitchFamily="17" charset="-128"/>
                </a:rPr>
                <a:t>ちょうせん</a:t>
              </a:r>
            </a:p>
          </p:txBody>
        </p:sp>
        <p:sp>
          <p:nvSpPr>
            <p:cNvPr id="86" name="テキスト ボックス 85">
              <a:extLst>
                <a:ext uri="{FF2B5EF4-FFF2-40B4-BE49-F238E27FC236}">
                  <a16:creationId xmlns:a16="http://schemas.microsoft.com/office/drawing/2014/main" id="{2B1C5182-E6FB-F8DE-7D09-43CDC28E950D}"/>
                </a:ext>
              </a:extLst>
            </p:cNvPr>
            <p:cNvSpPr txBox="1"/>
            <p:nvPr/>
          </p:nvSpPr>
          <p:spPr>
            <a:xfrm>
              <a:off x="1068632" y="2975124"/>
              <a:ext cx="512102" cy="228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700">
                  <a:latin typeface="HG明朝E" panose="02020909000000000000" pitchFamily="17" charset="-128"/>
                  <a:ea typeface="HG明朝E" panose="02020909000000000000" pitchFamily="17" charset="-128"/>
                </a:rPr>
                <a:t>しょう</a:t>
              </a:r>
            </a:p>
          </p:txBody>
        </p:sp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E233D4C4-D7E2-25C4-74FF-3F193C6CA0F5}"/>
                </a:ext>
              </a:extLst>
            </p:cNvPr>
            <p:cNvSpPr txBox="1"/>
            <p:nvPr/>
          </p:nvSpPr>
          <p:spPr>
            <a:xfrm>
              <a:off x="2075889" y="3982310"/>
              <a:ext cx="512102" cy="228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700">
                  <a:latin typeface="HG明朝E" panose="02020909000000000000" pitchFamily="17" charset="-128"/>
                  <a:ea typeface="HG明朝E" panose="02020909000000000000" pitchFamily="17" charset="-128"/>
                </a:rPr>
                <a:t>しら</a:t>
              </a:r>
            </a:p>
          </p:txBody>
        </p:sp>
        <p:sp>
          <p:nvSpPr>
            <p:cNvPr id="88" name="テキスト ボックス 87">
              <a:extLst>
                <a:ext uri="{FF2B5EF4-FFF2-40B4-BE49-F238E27FC236}">
                  <a16:creationId xmlns:a16="http://schemas.microsoft.com/office/drawing/2014/main" id="{59670E97-9249-E878-AFA2-8CDD3F03E707}"/>
                </a:ext>
              </a:extLst>
            </p:cNvPr>
            <p:cNvSpPr txBox="1"/>
            <p:nvPr/>
          </p:nvSpPr>
          <p:spPr>
            <a:xfrm>
              <a:off x="1922297" y="3591471"/>
              <a:ext cx="757066" cy="228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700">
                  <a:latin typeface="HG明朝E" panose="02020909000000000000" pitchFamily="17" charset="-128"/>
                  <a:ea typeface="HG明朝E" panose="02020909000000000000" pitchFamily="17" charset="-128"/>
                </a:rPr>
                <a:t>さがそっか</a:t>
              </a:r>
            </a:p>
          </p:txBody>
        </p:sp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id="{88240CE7-14CE-C881-619C-CF52A0C38842}"/>
                </a:ext>
              </a:extLst>
            </p:cNvPr>
            <p:cNvSpPr txBox="1"/>
            <p:nvPr/>
          </p:nvSpPr>
          <p:spPr>
            <a:xfrm>
              <a:off x="1828253" y="2240239"/>
              <a:ext cx="757066" cy="228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700">
                  <a:latin typeface="HG明朝E" panose="02020909000000000000" pitchFamily="17" charset="-128"/>
                  <a:ea typeface="HG明朝E" panose="02020909000000000000" pitchFamily="17" charset="-128"/>
                </a:rPr>
                <a:t>さがそっか</a:t>
              </a:r>
            </a:p>
          </p:txBody>
        </p:sp>
      </p:grpSp>
      <p:pic>
        <p:nvPicPr>
          <p:cNvPr id="90" name="図 89" descr="シャツ, 部屋 が含まれている画像&#10;&#10;自動的に生成された説明">
            <a:extLst>
              <a:ext uri="{FF2B5EF4-FFF2-40B4-BE49-F238E27FC236}">
                <a16:creationId xmlns:a16="http://schemas.microsoft.com/office/drawing/2014/main" id="{80268B1B-D2E0-3B43-DECC-19EAD7888B62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32" t="20081" r="-1" b="21746"/>
          <a:stretch/>
        </p:blipFill>
        <p:spPr>
          <a:xfrm rot="339292">
            <a:off x="7645274" y="4772047"/>
            <a:ext cx="1700274" cy="1581407"/>
          </a:xfrm>
          <a:custGeom>
            <a:avLst/>
            <a:gdLst>
              <a:gd name="connsiteX0" fmla="*/ 0 w 4354035"/>
              <a:gd name="connsiteY0" fmla="*/ 134746 h 3989480"/>
              <a:gd name="connsiteX1" fmla="*/ 100113 w 4354035"/>
              <a:gd name="connsiteY1" fmla="*/ 134746 h 3989480"/>
              <a:gd name="connsiteX2" fmla="*/ 100113 w 4354035"/>
              <a:gd name="connsiteY2" fmla="*/ 874373 h 3989480"/>
              <a:gd name="connsiteX3" fmla="*/ 0 w 4354035"/>
              <a:gd name="connsiteY3" fmla="*/ 874373 h 3989480"/>
              <a:gd name="connsiteX4" fmla="*/ 100113 w 4354035"/>
              <a:gd name="connsiteY4" fmla="*/ 0 h 3989480"/>
              <a:gd name="connsiteX5" fmla="*/ 4354035 w 4354035"/>
              <a:gd name="connsiteY5" fmla="*/ 0 h 3989480"/>
              <a:gd name="connsiteX6" fmla="*/ 4354035 w 4354035"/>
              <a:gd name="connsiteY6" fmla="*/ 3989480 h 3989480"/>
              <a:gd name="connsiteX7" fmla="*/ 100113 w 4354035"/>
              <a:gd name="connsiteY7" fmla="*/ 3989480 h 3989480"/>
              <a:gd name="connsiteX8" fmla="*/ 100113 w 4354035"/>
              <a:gd name="connsiteY8" fmla="*/ 874373 h 3989480"/>
              <a:gd name="connsiteX9" fmla="*/ 2748427 w 4354035"/>
              <a:gd name="connsiteY9" fmla="*/ 874373 h 3989480"/>
              <a:gd name="connsiteX10" fmla="*/ 2748427 w 4354035"/>
              <a:gd name="connsiteY10" fmla="*/ 134746 h 3989480"/>
              <a:gd name="connsiteX11" fmla="*/ 100113 w 4354035"/>
              <a:gd name="connsiteY11" fmla="*/ 134746 h 3989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54035" h="3989480">
                <a:moveTo>
                  <a:pt x="0" y="134746"/>
                </a:moveTo>
                <a:lnTo>
                  <a:pt x="100113" y="134746"/>
                </a:lnTo>
                <a:lnTo>
                  <a:pt x="100113" y="874373"/>
                </a:lnTo>
                <a:lnTo>
                  <a:pt x="0" y="874373"/>
                </a:lnTo>
                <a:close/>
                <a:moveTo>
                  <a:pt x="100113" y="0"/>
                </a:moveTo>
                <a:lnTo>
                  <a:pt x="4354035" y="0"/>
                </a:lnTo>
                <a:lnTo>
                  <a:pt x="4354035" y="3989480"/>
                </a:lnTo>
                <a:lnTo>
                  <a:pt x="100113" y="3989480"/>
                </a:lnTo>
                <a:lnTo>
                  <a:pt x="100113" y="874373"/>
                </a:lnTo>
                <a:lnTo>
                  <a:pt x="2748427" y="874373"/>
                </a:lnTo>
                <a:lnTo>
                  <a:pt x="2748427" y="134746"/>
                </a:lnTo>
                <a:lnTo>
                  <a:pt x="100113" y="134746"/>
                </a:lnTo>
                <a:close/>
              </a:path>
            </a:pathLst>
          </a:custGeom>
        </p:spPr>
      </p:pic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73451E4E-A036-2177-927A-21285B3707A8}"/>
              </a:ext>
            </a:extLst>
          </p:cNvPr>
          <p:cNvSpPr txBox="1"/>
          <p:nvPr/>
        </p:nvSpPr>
        <p:spPr>
          <a:xfrm>
            <a:off x="7822507" y="6348737"/>
            <a:ext cx="1637637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00"/>
              <a:t>Ⓒヨシタケシンスケ「ソッカちゃん」／ポプラ社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7452A557-BDBF-E8AF-651A-388115836E74}"/>
              </a:ext>
            </a:extLst>
          </p:cNvPr>
          <p:cNvGrpSpPr/>
          <p:nvPr/>
        </p:nvGrpSpPr>
        <p:grpSpPr>
          <a:xfrm>
            <a:off x="568920" y="1844942"/>
            <a:ext cx="4169720" cy="476288"/>
            <a:chOff x="1312842" y="158259"/>
            <a:chExt cx="4169720" cy="476288"/>
          </a:xfrm>
        </p:grpSpPr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7A98E7A-B4D8-72E5-0788-5A52A64D6926}"/>
                </a:ext>
              </a:extLst>
            </p:cNvPr>
            <p:cNvSpPr txBox="1"/>
            <p:nvPr/>
          </p:nvSpPr>
          <p:spPr>
            <a:xfrm>
              <a:off x="1312842" y="265215"/>
              <a:ext cx="41305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u="sng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　　</a:t>
              </a:r>
              <a:r>
                <a:rPr kumimoji="1" lang="ja-JP" altLang="en-US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年</a:t>
              </a:r>
              <a:r>
                <a:rPr kumimoji="1" lang="ja-JP" altLang="en-US" u="sng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　　 </a:t>
              </a:r>
              <a:r>
                <a:rPr kumimoji="1" lang="ja-JP" altLang="en-US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組　</a:t>
              </a:r>
              <a:r>
                <a:rPr kumimoji="1" lang="ja-JP" altLang="en-US" u="sng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　　　　　　　</a:t>
              </a:r>
              <a:r>
                <a:rPr kumimoji="1" lang="ja-JP" altLang="en-US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様</a:t>
              </a:r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A7140DB5-2455-C8FA-4237-64FD87599EC9}"/>
                </a:ext>
              </a:extLst>
            </p:cNvPr>
            <p:cNvSpPr txBox="1"/>
            <p:nvPr/>
          </p:nvSpPr>
          <p:spPr>
            <a:xfrm>
              <a:off x="1792425" y="158259"/>
              <a:ext cx="369013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ねん　　　　　 くみ　　　　　　　　　　　　　　　　　　 さま</a:t>
              </a:r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0C23AB2D-150B-77A0-C560-4DAC8511CED2}"/>
              </a:ext>
            </a:extLst>
          </p:cNvPr>
          <p:cNvGrpSpPr/>
          <p:nvPr/>
        </p:nvGrpSpPr>
        <p:grpSpPr>
          <a:xfrm>
            <a:off x="5521923" y="1842357"/>
            <a:ext cx="4169720" cy="476288"/>
            <a:chOff x="1312842" y="158259"/>
            <a:chExt cx="4169720" cy="476288"/>
          </a:xfrm>
        </p:grpSpPr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420CF5DE-6400-5CAE-76BB-CBB69AC119A4}"/>
                </a:ext>
              </a:extLst>
            </p:cNvPr>
            <p:cNvSpPr txBox="1"/>
            <p:nvPr/>
          </p:nvSpPr>
          <p:spPr>
            <a:xfrm>
              <a:off x="1312842" y="265215"/>
              <a:ext cx="41305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u="sng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　　</a:t>
              </a:r>
              <a:r>
                <a:rPr kumimoji="1" lang="ja-JP" altLang="en-US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年</a:t>
              </a:r>
              <a:r>
                <a:rPr kumimoji="1" lang="ja-JP" altLang="en-US" u="sng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　　 </a:t>
              </a:r>
              <a:r>
                <a:rPr kumimoji="1" lang="ja-JP" altLang="en-US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組　</a:t>
              </a:r>
              <a:r>
                <a:rPr kumimoji="1" lang="ja-JP" altLang="en-US" u="sng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　　　　　　　</a:t>
              </a:r>
              <a:r>
                <a:rPr kumimoji="1" lang="ja-JP" altLang="en-US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様</a:t>
              </a: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51918DA1-7656-206E-E523-DF162A62016A}"/>
                </a:ext>
              </a:extLst>
            </p:cNvPr>
            <p:cNvSpPr txBox="1"/>
            <p:nvPr/>
          </p:nvSpPr>
          <p:spPr>
            <a:xfrm>
              <a:off x="1792425" y="158259"/>
              <a:ext cx="369013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ねん　　　　　 くみ　　　　　　　　　　　　　　　　　　 さま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2690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5D87CB4B610B74D87015AE031D00701" ma:contentTypeVersion="10" ma:contentTypeDescription="新しいドキュメントを作成します。" ma:contentTypeScope="" ma:versionID="eac770c5bb384d5764579e154954111e">
  <xsd:schema xmlns:xsd="http://www.w3.org/2001/XMLSchema" xmlns:xs="http://www.w3.org/2001/XMLSchema" xmlns:p="http://schemas.microsoft.com/office/2006/metadata/properties" xmlns:ns2="328f3037-e678-46c7-ba8f-b2f859d76fe1" xmlns:ns3="85b70571-635c-4226-9cfd-55e28ce5755d" targetNamespace="http://schemas.microsoft.com/office/2006/metadata/properties" ma:root="true" ma:fieldsID="d7ce1ae747e7adc76353b2d12e9e3b46" ns2:_="" ns3:_="">
    <xsd:import namespace="328f3037-e678-46c7-ba8f-b2f859d76fe1"/>
    <xsd:import namespace="85b70571-635c-4226-9cfd-55e28ce575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8f3037-e678-46c7-ba8f-b2f859d76f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ed8babab-b278-4440-bb5d-d2b707edaec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b70571-635c-4226-9cfd-55e28ce5755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28f3037-e678-46c7-ba8f-b2f859d76fe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7798E73-1AFF-43BD-82A3-29AA3FE6B4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8f3037-e678-46c7-ba8f-b2f859d76fe1"/>
    <ds:schemaRef ds:uri="85b70571-635c-4226-9cfd-55e28ce575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E1C7EB-7301-4853-8B58-EA62073905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ACBD0F-508B-4AB0-A145-2F15263673CA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85b70571-635c-4226-9cfd-55e28ce5755d"/>
    <ds:schemaRef ds:uri="328f3037-e678-46c7-ba8f-b2f859d76fe1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</TotalTime>
  <Words>131</Words>
  <Application>Microsoft Office PowerPoint</Application>
  <PresentationFormat>A4 210 x 297 mm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HG明朝E</vt:lpstr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高田 沙弥</dc:creator>
  <cp:lastModifiedBy>上原 てるみ</cp:lastModifiedBy>
  <cp:revision>3</cp:revision>
  <cp:lastPrinted>2023-06-21T06:15:22Z</cp:lastPrinted>
  <dcterms:created xsi:type="dcterms:W3CDTF">2023-06-19T06:14:22Z</dcterms:created>
  <dcterms:modified xsi:type="dcterms:W3CDTF">2023-07-13T03:03:52Z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0x010100D5D87CB4B610B74D87015AE031D00701</vt:lpwstr>
  </property>
  <property fmtid="{D5CDD505-2E9C-101B-9397-08002B2CF9AE}" pid="3" name="MediaServiceImageTags">
    <vt:lpwstr/>
  </property>
</Properties>
</file>