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ワークシート（編集できるシート）" id="{7496A61D-9C15-4205-8E34-E9834BDDC3BB}">
          <p14:sldIdLst>
            <p14:sldId id="263"/>
          </p14:sldIdLst>
        </p14:section>
        <p14:section name="ワークシート裏面（共通）" id="{D2A4785B-0A5E-41C7-AB90-274387B2D4EA}">
          <p14:sldIdLst>
            <p14:sldId id="257"/>
          </p14:sldIdLst>
        </p14:section>
        <p14:section name="ワークシート解答" id="{6D262B38-905B-49EF-8E42-D834A68C77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EF"/>
    <a:srgbClr val="FF6600"/>
    <a:srgbClr val="F5EFFF"/>
    <a:srgbClr val="9966FF"/>
    <a:srgbClr val="505050"/>
    <a:srgbClr val="FF66CC"/>
    <a:srgbClr val="F08CA0"/>
    <a:srgbClr val="FDF4E5"/>
    <a:srgbClr val="EEF7E8"/>
    <a:srgbClr val="FCE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60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7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8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58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8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5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94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9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9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4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89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D6B9-47D9-4712-9B71-976C384446AC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9ECA-60BF-4E78-BF04-3E2C01790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13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正方形/長方形 1078">
            <a:extLst>
              <a:ext uri="{FF2B5EF4-FFF2-40B4-BE49-F238E27FC236}">
                <a16:creationId xmlns:a16="http://schemas.microsoft.com/office/drawing/2014/main" id="{B84829FF-D1FC-5D1E-DD6A-0C27BB58EA0B}"/>
              </a:ext>
            </a:extLst>
          </p:cNvPr>
          <p:cNvSpPr/>
          <p:nvPr/>
        </p:nvSpPr>
        <p:spPr>
          <a:xfrm>
            <a:off x="0" y="9748764"/>
            <a:ext cx="6858000" cy="157236"/>
          </a:xfrm>
          <a:prstGeom prst="rect">
            <a:avLst/>
          </a:prstGeom>
          <a:solidFill>
            <a:srgbClr val="F5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5A47B96-49B9-6F16-1CD0-67CCD51E7F38}"/>
              </a:ext>
            </a:extLst>
          </p:cNvPr>
          <p:cNvSpPr txBox="1"/>
          <p:nvPr/>
        </p:nvSpPr>
        <p:spPr>
          <a:xfrm>
            <a:off x="337983" y="5478204"/>
            <a:ext cx="62373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pc="300">
                <a:solidFill>
                  <a:srgbClr val="505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発展問</a:t>
            </a:r>
            <a:r>
              <a:rPr lang="ja-JP" altLang="en-US" spc="-150">
                <a:solidFill>
                  <a:srgbClr val="505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題</a:t>
            </a:r>
            <a:r>
              <a:rPr lang="ja-JP" altLang="en-US" spc="-300">
                <a:solidFill>
                  <a:srgbClr val="50505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ja-JP" altLang="en-US">
                <a:solidFill>
                  <a:srgbClr val="9966FF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好きなことを調べて、クイズをつくってみよう！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6B5FDF5-B5AB-1007-43EE-1C69CD69D395}"/>
              </a:ext>
            </a:extLst>
          </p:cNvPr>
          <p:cNvSpPr/>
          <p:nvPr/>
        </p:nvSpPr>
        <p:spPr>
          <a:xfrm>
            <a:off x="436069" y="3000950"/>
            <a:ext cx="5985858" cy="648000"/>
          </a:xfrm>
          <a:prstGeom prst="rect">
            <a:avLst/>
          </a:prstGeom>
          <a:noFill/>
          <a:ln w="38100" cap="rnd">
            <a:solidFill>
              <a:srgbClr val="9966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9D71E1CD-073F-5037-C09D-89E2952D8695}"/>
              </a:ext>
            </a:extLst>
          </p:cNvPr>
          <p:cNvGrpSpPr/>
          <p:nvPr/>
        </p:nvGrpSpPr>
        <p:grpSpPr>
          <a:xfrm>
            <a:off x="458849" y="5933054"/>
            <a:ext cx="6399152" cy="523220"/>
            <a:chOff x="242286" y="4323696"/>
            <a:chExt cx="6615713" cy="523220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3B689F35-9511-BCBF-5E7D-9989810704AF}"/>
                </a:ext>
              </a:extLst>
            </p:cNvPr>
            <p:cNvSpPr txBox="1"/>
            <p:nvPr/>
          </p:nvSpPr>
          <p:spPr>
            <a:xfrm>
              <a:off x="653094" y="4429393"/>
              <a:ext cx="62049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問題：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C1C5ED3-21D3-C9CA-8E90-EBA6936CD410}"/>
                </a:ext>
              </a:extLst>
            </p:cNvPr>
            <p:cNvSpPr txBox="1"/>
            <p:nvPr/>
          </p:nvSpPr>
          <p:spPr>
            <a:xfrm>
              <a:off x="242286" y="4323696"/>
              <a:ext cx="484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>
                  <a:solidFill>
                    <a:srgbClr val="9966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③</a:t>
              </a:r>
            </a:p>
          </p:txBody>
        </p:sp>
      </p:grp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CC36236-D58B-D286-0A0F-725C14DB80B0}"/>
              </a:ext>
            </a:extLst>
          </p:cNvPr>
          <p:cNvSpPr/>
          <p:nvPr/>
        </p:nvSpPr>
        <p:spPr>
          <a:xfrm>
            <a:off x="430608" y="5910593"/>
            <a:ext cx="5985858" cy="1617211"/>
          </a:xfrm>
          <a:prstGeom prst="rect">
            <a:avLst/>
          </a:prstGeom>
          <a:noFill/>
          <a:ln w="38100" cap="rnd">
            <a:solidFill>
              <a:srgbClr val="9966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72" name="グループ化 1071">
            <a:extLst>
              <a:ext uri="{FF2B5EF4-FFF2-40B4-BE49-F238E27FC236}">
                <a16:creationId xmlns:a16="http://schemas.microsoft.com/office/drawing/2014/main" id="{8EE2BEA8-61E9-D181-75B9-382B14AFF24F}"/>
              </a:ext>
            </a:extLst>
          </p:cNvPr>
          <p:cNvGrpSpPr/>
          <p:nvPr/>
        </p:nvGrpSpPr>
        <p:grpSpPr>
          <a:xfrm>
            <a:off x="497295" y="3115480"/>
            <a:ext cx="759978" cy="400110"/>
            <a:chOff x="489920" y="2687425"/>
            <a:chExt cx="653591" cy="400110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CD14C649-B733-16B4-4EBD-049394419AED}"/>
                </a:ext>
              </a:extLst>
            </p:cNvPr>
            <p:cNvSpPr txBox="1"/>
            <p:nvPr/>
          </p:nvSpPr>
          <p:spPr>
            <a:xfrm>
              <a:off x="489920" y="2779758"/>
              <a:ext cx="65359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答え：</a:t>
              </a:r>
            </a:p>
          </p:txBody>
        </p:sp>
        <p:sp>
          <p:nvSpPr>
            <p:cNvPr id="1031" name="テキスト ボックス 1030">
              <a:extLst>
                <a:ext uri="{FF2B5EF4-FFF2-40B4-BE49-F238E27FC236}">
                  <a16:creationId xmlns:a16="http://schemas.microsoft.com/office/drawing/2014/main" id="{054F29B3-7B73-FD94-3A5D-DDCB7DEA8488}"/>
                </a:ext>
              </a:extLst>
            </p:cNvPr>
            <p:cNvSpPr txBox="1"/>
            <p:nvPr/>
          </p:nvSpPr>
          <p:spPr>
            <a:xfrm>
              <a:off x="509928" y="2687425"/>
              <a:ext cx="40701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7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こた</a:t>
              </a:r>
            </a:p>
          </p:txBody>
        </p:sp>
      </p:grpSp>
      <p:grpSp>
        <p:nvGrpSpPr>
          <p:cNvPr id="1073" name="グループ化 1072">
            <a:extLst>
              <a:ext uri="{FF2B5EF4-FFF2-40B4-BE49-F238E27FC236}">
                <a16:creationId xmlns:a16="http://schemas.microsoft.com/office/drawing/2014/main" id="{C0E79A61-7EBA-4485-AF55-1A7B8646C903}"/>
              </a:ext>
            </a:extLst>
          </p:cNvPr>
          <p:cNvGrpSpPr/>
          <p:nvPr/>
        </p:nvGrpSpPr>
        <p:grpSpPr>
          <a:xfrm>
            <a:off x="491901" y="4497044"/>
            <a:ext cx="765372" cy="402452"/>
            <a:chOff x="484527" y="4410722"/>
            <a:chExt cx="973812" cy="402452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DCE9135A-2152-1FEE-7D23-D6349FF2E279}"/>
                </a:ext>
              </a:extLst>
            </p:cNvPr>
            <p:cNvSpPr txBox="1"/>
            <p:nvPr/>
          </p:nvSpPr>
          <p:spPr>
            <a:xfrm>
              <a:off x="484527" y="4505397"/>
              <a:ext cx="9738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答え：</a:t>
              </a:r>
            </a:p>
          </p:txBody>
        </p:sp>
        <p:sp>
          <p:nvSpPr>
            <p:cNvPr id="1032" name="テキスト ボックス 1031">
              <a:extLst>
                <a:ext uri="{FF2B5EF4-FFF2-40B4-BE49-F238E27FC236}">
                  <a16:creationId xmlns:a16="http://schemas.microsoft.com/office/drawing/2014/main" id="{88C577EB-E10A-A4AE-3C8E-AAF2FFFA4815}"/>
                </a:ext>
              </a:extLst>
            </p:cNvPr>
            <p:cNvSpPr txBox="1"/>
            <p:nvPr/>
          </p:nvSpPr>
          <p:spPr>
            <a:xfrm>
              <a:off x="509927" y="4410722"/>
              <a:ext cx="407013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7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こた</a:t>
              </a:r>
            </a:p>
          </p:txBody>
        </p:sp>
      </p:grpSp>
      <p:grpSp>
        <p:nvGrpSpPr>
          <p:cNvPr id="1076" name="グループ化 1075">
            <a:extLst>
              <a:ext uri="{FF2B5EF4-FFF2-40B4-BE49-F238E27FC236}">
                <a16:creationId xmlns:a16="http://schemas.microsoft.com/office/drawing/2014/main" id="{7F381760-C633-FECC-CC28-A25329031C42}"/>
              </a:ext>
            </a:extLst>
          </p:cNvPr>
          <p:cNvGrpSpPr/>
          <p:nvPr/>
        </p:nvGrpSpPr>
        <p:grpSpPr>
          <a:xfrm>
            <a:off x="484527" y="7077635"/>
            <a:ext cx="772746" cy="407805"/>
            <a:chOff x="484527" y="6703463"/>
            <a:chExt cx="653591" cy="407805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6A65925F-3430-5950-7A70-9B2451861F43}"/>
                </a:ext>
              </a:extLst>
            </p:cNvPr>
            <p:cNvSpPr txBox="1"/>
            <p:nvPr/>
          </p:nvSpPr>
          <p:spPr>
            <a:xfrm>
              <a:off x="484527" y="6803491"/>
              <a:ext cx="65359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答え：</a:t>
              </a:r>
            </a:p>
          </p:txBody>
        </p:sp>
        <p:sp>
          <p:nvSpPr>
            <p:cNvPr id="1033" name="テキスト ボックス 1032">
              <a:extLst>
                <a:ext uri="{FF2B5EF4-FFF2-40B4-BE49-F238E27FC236}">
                  <a16:creationId xmlns:a16="http://schemas.microsoft.com/office/drawing/2014/main" id="{26536DC4-97F8-ED6E-5081-3868420627C9}"/>
                </a:ext>
              </a:extLst>
            </p:cNvPr>
            <p:cNvSpPr txBox="1"/>
            <p:nvPr/>
          </p:nvSpPr>
          <p:spPr>
            <a:xfrm>
              <a:off x="509927" y="6703463"/>
              <a:ext cx="407013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7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こた</a:t>
              </a:r>
            </a:p>
          </p:txBody>
        </p:sp>
      </p:grpSp>
      <p:sp>
        <p:nvSpPr>
          <p:cNvPr id="1037" name="テキスト ボックス 1036">
            <a:extLst>
              <a:ext uri="{FF2B5EF4-FFF2-40B4-BE49-F238E27FC236}">
                <a16:creationId xmlns:a16="http://schemas.microsoft.com/office/drawing/2014/main" id="{9005E55C-A8A6-BA12-E501-9C8B4AF5110C}"/>
              </a:ext>
            </a:extLst>
          </p:cNvPr>
          <p:cNvSpPr txBox="1"/>
          <p:nvPr/>
        </p:nvSpPr>
        <p:spPr>
          <a:xfrm>
            <a:off x="353223" y="5378100"/>
            <a:ext cx="2699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は っ   て ん   も ん   だ い　　  </a:t>
            </a:r>
            <a:r>
              <a:rPr lang="ja-JP" altLang="en-US" sz="800">
                <a:solidFill>
                  <a:srgbClr val="9966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す　　　　　　　　　  し ら</a:t>
            </a:r>
          </a:p>
        </p:txBody>
      </p:sp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FA591CD6-0EC3-30E5-D02A-6F6FEEBAC568}"/>
              </a:ext>
            </a:extLst>
          </p:cNvPr>
          <p:cNvSpPr txBox="1"/>
          <p:nvPr/>
        </p:nvSpPr>
        <p:spPr>
          <a:xfrm>
            <a:off x="882113" y="5932851"/>
            <a:ext cx="5769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もん だい</a:t>
            </a:r>
          </a:p>
        </p:txBody>
      </p:sp>
      <p:sp>
        <p:nvSpPr>
          <p:cNvPr id="1078" name="テキスト ボックス 1">
            <a:extLst>
              <a:ext uri="{FF2B5EF4-FFF2-40B4-BE49-F238E27FC236}">
                <a16:creationId xmlns:a16="http://schemas.microsoft.com/office/drawing/2014/main" id="{CAAFBE79-CF02-F366-8F9E-72D187F8FB92}"/>
              </a:ext>
            </a:extLst>
          </p:cNvPr>
          <p:cNvSpPr txBox="1"/>
          <p:nvPr/>
        </p:nvSpPr>
        <p:spPr>
          <a:xfrm>
            <a:off x="4887213" y="9748764"/>
            <a:ext cx="204414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>
                <a:solidFill>
                  <a:srgbClr val="505050"/>
                </a:solidFill>
              </a:rPr>
              <a:t>Ⓒヨシタケシンスケ「ひゃっか王」「ソッカちゃん」／ポプラ社</a:t>
            </a:r>
          </a:p>
        </p:txBody>
      </p:sp>
      <p:grpSp>
        <p:nvGrpSpPr>
          <p:cNvPr id="1083" name="グループ化 1082">
            <a:extLst>
              <a:ext uri="{FF2B5EF4-FFF2-40B4-BE49-F238E27FC236}">
                <a16:creationId xmlns:a16="http://schemas.microsoft.com/office/drawing/2014/main" id="{1E865325-F3C7-01E1-85A4-0F241F277584}"/>
              </a:ext>
            </a:extLst>
          </p:cNvPr>
          <p:cNvGrpSpPr/>
          <p:nvPr/>
        </p:nvGrpSpPr>
        <p:grpSpPr>
          <a:xfrm>
            <a:off x="337983" y="1871781"/>
            <a:ext cx="4686395" cy="474793"/>
            <a:chOff x="242286" y="1789020"/>
            <a:chExt cx="4686395" cy="474793"/>
          </a:xfrm>
        </p:grpSpPr>
        <p:sp>
          <p:nvSpPr>
            <p:cNvPr id="1084" name="テキスト ボックス 1083">
              <a:extLst>
                <a:ext uri="{FF2B5EF4-FFF2-40B4-BE49-F238E27FC236}">
                  <a16:creationId xmlns:a16="http://schemas.microsoft.com/office/drawing/2014/main" id="{35FACE8B-31C0-4D28-C861-15B40C764D9A}"/>
                </a:ext>
              </a:extLst>
            </p:cNvPr>
            <p:cNvSpPr txBox="1"/>
            <p:nvPr/>
          </p:nvSpPr>
          <p:spPr>
            <a:xfrm>
              <a:off x="242286" y="1894481"/>
              <a:ext cx="468639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>
                  <a:solidFill>
                    <a:srgbClr val="9966FF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Sagasokka!で調べて、クイズに挑戦しよう！</a:t>
              </a:r>
            </a:p>
          </p:txBody>
        </p:sp>
        <p:sp>
          <p:nvSpPr>
            <p:cNvPr id="1085" name="テキスト ボックス 1084">
              <a:extLst>
                <a:ext uri="{FF2B5EF4-FFF2-40B4-BE49-F238E27FC236}">
                  <a16:creationId xmlns:a16="http://schemas.microsoft.com/office/drawing/2014/main" id="{D532D4D6-A89F-38A9-CD71-30E8C60C0144}"/>
                </a:ext>
              </a:extLst>
            </p:cNvPr>
            <p:cNvSpPr txBox="1"/>
            <p:nvPr/>
          </p:nvSpPr>
          <p:spPr>
            <a:xfrm>
              <a:off x="484526" y="1789020"/>
              <a:ext cx="332547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800">
                  <a:solidFill>
                    <a:srgbClr val="9966FF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さ  が  そ  っ  か　　　　　 し ら　　  　　　　　　　　　　ちょう せ ん</a:t>
              </a: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1B2814C-8C2C-EFA2-168D-7B59890A24A7}"/>
              </a:ext>
            </a:extLst>
          </p:cNvPr>
          <p:cNvSpPr/>
          <p:nvPr/>
        </p:nvSpPr>
        <p:spPr>
          <a:xfrm>
            <a:off x="436069" y="4397295"/>
            <a:ext cx="5985858" cy="648000"/>
          </a:xfrm>
          <a:prstGeom prst="rect">
            <a:avLst/>
          </a:prstGeom>
          <a:noFill/>
          <a:ln w="38100" cap="rnd">
            <a:solidFill>
              <a:srgbClr val="9966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7" name="グループ化 1046">
            <a:extLst>
              <a:ext uri="{FF2B5EF4-FFF2-40B4-BE49-F238E27FC236}">
                <a16:creationId xmlns:a16="http://schemas.microsoft.com/office/drawing/2014/main" id="{41A298AA-3577-C985-5C72-D97E4684A57B}"/>
              </a:ext>
            </a:extLst>
          </p:cNvPr>
          <p:cNvGrpSpPr/>
          <p:nvPr/>
        </p:nvGrpSpPr>
        <p:grpSpPr>
          <a:xfrm>
            <a:off x="434798" y="1279761"/>
            <a:ext cx="4937021" cy="366825"/>
            <a:chOff x="434798" y="1279761"/>
            <a:chExt cx="4937021" cy="366825"/>
          </a:xfrm>
        </p:grpSpPr>
        <p:grpSp>
          <p:nvGrpSpPr>
            <p:cNvPr id="1071" name="グループ化 1070">
              <a:extLst>
                <a:ext uri="{FF2B5EF4-FFF2-40B4-BE49-F238E27FC236}">
                  <a16:creationId xmlns:a16="http://schemas.microsoft.com/office/drawing/2014/main" id="{32B6F9C3-A3EA-4777-ED9E-D49233339159}"/>
                </a:ext>
              </a:extLst>
            </p:cNvPr>
            <p:cNvGrpSpPr/>
            <p:nvPr/>
          </p:nvGrpSpPr>
          <p:grpSpPr>
            <a:xfrm>
              <a:off x="939084" y="1279761"/>
              <a:ext cx="1461864" cy="343358"/>
              <a:chOff x="2362295" y="1370334"/>
              <a:chExt cx="1461864" cy="343358"/>
            </a:xfrm>
          </p:grpSpPr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8E355F61-9076-4395-8699-AD246ECF473B}"/>
                  </a:ext>
                </a:extLst>
              </p:cNvPr>
              <p:cNvSpPr txBox="1"/>
              <p:nvPr/>
            </p:nvSpPr>
            <p:spPr>
              <a:xfrm>
                <a:off x="2362295" y="1452082"/>
                <a:ext cx="145424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>
                    <a:solidFill>
                      <a:srgbClr val="505050"/>
                    </a:solidFill>
                    <a:latin typeface="Yu Gothic UI Semibold" panose="020B0700000000000000" pitchFamily="50" charset="-128"/>
                    <a:ea typeface="Yu Gothic UI Semibold" panose="020B0700000000000000" pitchFamily="50" charset="-128"/>
                  </a:rPr>
                  <a:t>年　　　　組　名前</a:t>
                </a:r>
              </a:p>
            </p:txBody>
          </p:sp>
          <p:sp>
            <p:nvSpPr>
              <p:cNvPr id="1030" name="テキスト ボックス 1029">
                <a:extLst>
                  <a:ext uri="{FF2B5EF4-FFF2-40B4-BE49-F238E27FC236}">
                    <a16:creationId xmlns:a16="http://schemas.microsoft.com/office/drawing/2014/main" id="{EEC03458-4C1A-2FE6-8A36-92A4252CCEA5}"/>
                  </a:ext>
                </a:extLst>
              </p:cNvPr>
              <p:cNvSpPr txBox="1"/>
              <p:nvPr/>
            </p:nvSpPr>
            <p:spPr>
              <a:xfrm>
                <a:off x="2369915" y="1370334"/>
                <a:ext cx="1454244" cy="1846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600">
                    <a:solidFill>
                      <a:srgbClr val="505050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ねん    　  　　           くみ　     な   まえ</a:t>
                </a:r>
              </a:p>
            </p:txBody>
          </p:sp>
        </p:grpSp>
        <p:cxnSp>
          <p:nvCxnSpPr>
            <p:cNvPr id="1045" name="直線コネクタ 1044">
              <a:extLst>
                <a:ext uri="{FF2B5EF4-FFF2-40B4-BE49-F238E27FC236}">
                  <a16:creationId xmlns:a16="http://schemas.microsoft.com/office/drawing/2014/main" id="{52E165E2-FAD3-AC39-4EC7-7E7743F79B2D}"/>
                </a:ext>
              </a:extLst>
            </p:cNvPr>
            <p:cNvCxnSpPr>
              <a:cxnSpLocks/>
            </p:cNvCxnSpPr>
            <p:nvPr/>
          </p:nvCxnSpPr>
          <p:spPr>
            <a:xfrm>
              <a:off x="434798" y="1646586"/>
              <a:ext cx="4937021" cy="0"/>
            </a:xfrm>
            <a:prstGeom prst="line">
              <a:avLst/>
            </a:prstGeom>
            <a:ln w="28575" cap="rnd">
              <a:solidFill>
                <a:srgbClr val="9966FF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5" name="直線コネクタ 1054">
            <a:extLst>
              <a:ext uri="{FF2B5EF4-FFF2-40B4-BE49-F238E27FC236}">
                <a16:creationId xmlns:a16="http://schemas.microsoft.com/office/drawing/2014/main" id="{47BEFD00-3561-B532-64A8-5604B40C059D}"/>
              </a:ext>
            </a:extLst>
          </p:cNvPr>
          <p:cNvCxnSpPr>
            <a:cxnSpLocks/>
          </p:cNvCxnSpPr>
          <p:nvPr/>
        </p:nvCxnSpPr>
        <p:spPr>
          <a:xfrm>
            <a:off x="478551" y="7033709"/>
            <a:ext cx="5931939" cy="0"/>
          </a:xfrm>
          <a:prstGeom prst="line">
            <a:avLst/>
          </a:prstGeom>
          <a:ln w="28575" cap="rnd">
            <a:solidFill>
              <a:srgbClr val="9966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6" name="グループ化 1055">
            <a:extLst>
              <a:ext uri="{FF2B5EF4-FFF2-40B4-BE49-F238E27FC236}">
                <a16:creationId xmlns:a16="http://schemas.microsoft.com/office/drawing/2014/main" id="{1520FB17-C43D-312F-E6C7-0C68FA337280}"/>
              </a:ext>
            </a:extLst>
          </p:cNvPr>
          <p:cNvGrpSpPr/>
          <p:nvPr/>
        </p:nvGrpSpPr>
        <p:grpSpPr>
          <a:xfrm>
            <a:off x="458849" y="7884324"/>
            <a:ext cx="6399152" cy="523220"/>
            <a:chOff x="242286" y="4323696"/>
            <a:chExt cx="6615713" cy="523220"/>
          </a:xfrm>
        </p:grpSpPr>
        <p:sp>
          <p:nvSpPr>
            <p:cNvPr id="1057" name="テキスト ボックス 1056">
              <a:extLst>
                <a:ext uri="{FF2B5EF4-FFF2-40B4-BE49-F238E27FC236}">
                  <a16:creationId xmlns:a16="http://schemas.microsoft.com/office/drawing/2014/main" id="{AC2C8AF9-1D8D-4D39-464B-1F740FCCA76F}"/>
                </a:ext>
              </a:extLst>
            </p:cNvPr>
            <p:cNvSpPr txBox="1"/>
            <p:nvPr/>
          </p:nvSpPr>
          <p:spPr>
            <a:xfrm>
              <a:off x="653094" y="4429393"/>
              <a:ext cx="62049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問題：</a:t>
              </a:r>
            </a:p>
          </p:txBody>
        </p:sp>
        <p:sp>
          <p:nvSpPr>
            <p:cNvPr id="1058" name="テキスト ボックス 1057">
              <a:extLst>
                <a:ext uri="{FF2B5EF4-FFF2-40B4-BE49-F238E27FC236}">
                  <a16:creationId xmlns:a16="http://schemas.microsoft.com/office/drawing/2014/main" id="{5604DDA1-F306-1BEB-0879-F02390DB9AC0}"/>
                </a:ext>
              </a:extLst>
            </p:cNvPr>
            <p:cNvSpPr txBox="1"/>
            <p:nvPr/>
          </p:nvSpPr>
          <p:spPr>
            <a:xfrm>
              <a:off x="242286" y="4323696"/>
              <a:ext cx="484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>
                  <a:solidFill>
                    <a:srgbClr val="9966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④</a:t>
              </a:r>
              <a:endParaRPr kumimoji="1" lang="en-US" altLang="ja-JP" sz="2800">
                <a:solidFill>
                  <a:srgbClr val="99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59" name="正方形/長方形 1058">
            <a:extLst>
              <a:ext uri="{FF2B5EF4-FFF2-40B4-BE49-F238E27FC236}">
                <a16:creationId xmlns:a16="http://schemas.microsoft.com/office/drawing/2014/main" id="{88C62666-1454-8DCB-954C-862038C4E8C4}"/>
              </a:ext>
            </a:extLst>
          </p:cNvPr>
          <p:cNvSpPr/>
          <p:nvPr/>
        </p:nvSpPr>
        <p:spPr>
          <a:xfrm>
            <a:off x="430608" y="7861863"/>
            <a:ext cx="5985858" cy="1617211"/>
          </a:xfrm>
          <a:prstGeom prst="rect">
            <a:avLst/>
          </a:prstGeom>
          <a:noFill/>
          <a:ln w="38100" cap="rnd">
            <a:solidFill>
              <a:srgbClr val="9966FF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60" name="グループ化 1059">
            <a:extLst>
              <a:ext uri="{FF2B5EF4-FFF2-40B4-BE49-F238E27FC236}">
                <a16:creationId xmlns:a16="http://schemas.microsoft.com/office/drawing/2014/main" id="{4316D848-51FC-7439-D0A3-6ECD8352DEF5}"/>
              </a:ext>
            </a:extLst>
          </p:cNvPr>
          <p:cNvGrpSpPr/>
          <p:nvPr/>
        </p:nvGrpSpPr>
        <p:grpSpPr>
          <a:xfrm>
            <a:off x="484527" y="9021531"/>
            <a:ext cx="772746" cy="407805"/>
            <a:chOff x="484527" y="6703463"/>
            <a:chExt cx="653591" cy="407805"/>
          </a:xfrm>
        </p:grpSpPr>
        <p:sp>
          <p:nvSpPr>
            <p:cNvPr id="1061" name="テキスト ボックス 1060">
              <a:extLst>
                <a:ext uri="{FF2B5EF4-FFF2-40B4-BE49-F238E27FC236}">
                  <a16:creationId xmlns:a16="http://schemas.microsoft.com/office/drawing/2014/main" id="{C585861F-C161-1411-A8CE-7EB44DAFF340}"/>
                </a:ext>
              </a:extLst>
            </p:cNvPr>
            <p:cNvSpPr txBox="1"/>
            <p:nvPr/>
          </p:nvSpPr>
          <p:spPr>
            <a:xfrm>
              <a:off x="484527" y="6803491"/>
              <a:ext cx="65359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答え：</a:t>
              </a:r>
            </a:p>
          </p:txBody>
        </p:sp>
        <p:sp>
          <p:nvSpPr>
            <p:cNvPr id="1062" name="テキスト ボックス 1061">
              <a:extLst>
                <a:ext uri="{FF2B5EF4-FFF2-40B4-BE49-F238E27FC236}">
                  <a16:creationId xmlns:a16="http://schemas.microsoft.com/office/drawing/2014/main" id="{4A75C4CC-9F4F-6223-0D08-1319FA297990}"/>
                </a:ext>
              </a:extLst>
            </p:cNvPr>
            <p:cNvSpPr txBox="1"/>
            <p:nvPr/>
          </p:nvSpPr>
          <p:spPr>
            <a:xfrm>
              <a:off x="509927" y="6703463"/>
              <a:ext cx="407013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7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こた</a:t>
              </a:r>
            </a:p>
          </p:txBody>
        </p:sp>
      </p:grpSp>
      <p:sp>
        <p:nvSpPr>
          <p:cNvPr id="1063" name="テキスト ボックス 1062">
            <a:extLst>
              <a:ext uri="{FF2B5EF4-FFF2-40B4-BE49-F238E27FC236}">
                <a16:creationId xmlns:a16="http://schemas.microsoft.com/office/drawing/2014/main" id="{FF557C18-D558-D8A5-5046-57C51DE296E0}"/>
              </a:ext>
            </a:extLst>
          </p:cNvPr>
          <p:cNvSpPr txBox="1"/>
          <p:nvPr/>
        </p:nvSpPr>
        <p:spPr>
          <a:xfrm>
            <a:off x="882113" y="7884121"/>
            <a:ext cx="5769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もん だい</a:t>
            </a:r>
          </a:p>
        </p:txBody>
      </p:sp>
      <p:cxnSp>
        <p:nvCxnSpPr>
          <p:cNvPr id="1064" name="直線コネクタ 1063">
            <a:extLst>
              <a:ext uri="{FF2B5EF4-FFF2-40B4-BE49-F238E27FC236}">
                <a16:creationId xmlns:a16="http://schemas.microsoft.com/office/drawing/2014/main" id="{93DF6815-F2F5-018A-3815-19BDDD898161}"/>
              </a:ext>
            </a:extLst>
          </p:cNvPr>
          <p:cNvCxnSpPr>
            <a:cxnSpLocks/>
          </p:cNvCxnSpPr>
          <p:nvPr/>
        </p:nvCxnSpPr>
        <p:spPr>
          <a:xfrm>
            <a:off x="478551" y="8984979"/>
            <a:ext cx="5931939" cy="0"/>
          </a:xfrm>
          <a:prstGeom prst="line">
            <a:avLst/>
          </a:prstGeom>
          <a:ln w="28575" cap="rnd">
            <a:solidFill>
              <a:srgbClr val="9966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36A9C8-194B-4FE4-09F1-ACEDCA37F34F}"/>
              </a:ext>
            </a:extLst>
          </p:cNvPr>
          <p:cNvSpPr/>
          <p:nvPr/>
        </p:nvSpPr>
        <p:spPr>
          <a:xfrm>
            <a:off x="0" y="-1"/>
            <a:ext cx="6857998" cy="1128598"/>
          </a:xfrm>
          <a:prstGeom prst="rect">
            <a:avLst/>
          </a:prstGeom>
          <a:solidFill>
            <a:srgbClr val="F5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6325746-70F8-D2A5-8EC5-1669AD533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" r="329"/>
          <a:stretch/>
        </p:blipFill>
        <p:spPr bwMode="auto">
          <a:xfrm>
            <a:off x="1" y="1"/>
            <a:ext cx="1985766" cy="11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FA379AB-913A-1C2F-EAC7-C70824F610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20" t="7414" r="6483" b="7839"/>
          <a:stretch/>
        </p:blipFill>
        <p:spPr>
          <a:xfrm>
            <a:off x="6076385" y="397516"/>
            <a:ext cx="640623" cy="605033"/>
          </a:xfrm>
          <a:prstGeom prst="rect">
            <a:avLst/>
          </a:prstGeom>
          <a:ln>
            <a:noFill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BF50EC-5C19-F023-8714-9E25B92EE1A4}"/>
              </a:ext>
            </a:extLst>
          </p:cNvPr>
          <p:cNvSpPr txBox="1"/>
          <p:nvPr/>
        </p:nvSpPr>
        <p:spPr>
          <a:xfrm>
            <a:off x="5909288" y="45768"/>
            <a:ext cx="974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900" b="1" err="1">
                <a:solidFill>
                  <a:srgbClr val="50505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MottoSokka</a:t>
            </a:r>
            <a:r>
              <a:rPr lang="en-US" altLang="ja-JP" sz="900" b="1">
                <a:solidFill>
                  <a:srgbClr val="50505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!</a:t>
            </a:r>
          </a:p>
          <a:p>
            <a:pPr algn="ctr"/>
            <a:r>
              <a:rPr lang="ja-JP" altLang="ja-JP" sz="900" b="1">
                <a:solidFill>
                  <a:srgbClr val="50505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ログイン</a:t>
            </a:r>
            <a:r>
              <a:rPr lang="ja-JP" altLang="en-US" sz="900" b="1">
                <a:solidFill>
                  <a:srgbClr val="50505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はこちら</a:t>
            </a:r>
            <a:endParaRPr lang="ja-JP" altLang="en-US" sz="900">
              <a:solidFill>
                <a:srgbClr val="50505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17502B1-CA1F-8E4A-3862-E36B6D6529CA}"/>
              </a:ext>
            </a:extLst>
          </p:cNvPr>
          <p:cNvGrpSpPr/>
          <p:nvPr/>
        </p:nvGrpSpPr>
        <p:grpSpPr>
          <a:xfrm>
            <a:off x="2184590" y="171506"/>
            <a:ext cx="3853694" cy="797233"/>
            <a:chOff x="2025015" y="154572"/>
            <a:chExt cx="3853694" cy="797233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725E352-AA94-E589-4A3B-C1EC6E1D2B16}"/>
                </a:ext>
              </a:extLst>
            </p:cNvPr>
            <p:cNvSpPr txBox="1"/>
            <p:nvPr/>
          </p:nvSpPr>
          <p:spPr>
            <a:xfrm>
              <a:off x="2219165" y="154572"/>
              <a:ext cx="330467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ja-JP" sz="1400" b="1">
                  <a:solidFill>
                    <a:srgbClr val="505050"/>
                  </a:solidFill>
                  <a:effectLst/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動画を見て、使い方がわかったら、さっそく！</a:t>
              </a:r>
              <a:endParaRPr lang="ja-JP" altLang="ja-JP" sz="2000">
                <a:solidFill>
                  <a:srgbClr val="50505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F75D67F7-66B1-856D-FB18-004B6800A999}"/>
                </a:ext>
              </a:extLst>
            </p:cNvPr>
            <p:cNvGrpSpPr/>
            <p:nvPr/>
          </p:nvGrpSpPr>
          <p:grpSpPr>
            <a:xfrm>
              <a:off x="2025015" y="449876"/>
              <a:ext cx="3853694" cy="501929"/>
              <a:chOff x="1761225" y="427240"/>
              <a:chExt cx="3853694" cy="501929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550BF87-37BA-AF6B-A16A-27D016D25D5A}"/>
                  </a:ext>
                </a:extLst>
              </p:cNvPr>
              <p:cNvSpPr txBox="1"/>
              <p:nvPr/>
            </p:nvSpPr>
            <p:spPr>
              <a:xfrm>
                <a:off x="3697101" y="529059"/>
                <a:ext cx="191781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ja-JP" sz="2000" b="1">
                    <a:solidFill>
                      <a:srgbClr val="505050"/>
                    </a:solidFill>
                    <a:effectLst/>
                    <a:latin typeface="Yu Gothic UI Semibold" panose="020B0700000000000000" pitchFamily="50" charset="-128"/>
                    <a:ea typeface="Yu Gothic UI Semibold" panose="020B0700000000000000" pitchFamily="50" charset="-128"/>
                  </a:rPr>
                  <a:t>をつかってみよう</a:t>
                </a:r>
                <a:r>
                  <a:rPr lang="en-US" altLang="ja-JP" sz="2000" b="1">
                    <a:solidFill>
                      <a:srgbClr val="505050"/>
                    </a:solidFill>
                    <a:effectLst/>
                    <a:latin typeface="Yu Gothic UI Semibold" panose="020B0700000000000000" pitchFamily="50" charset="-128"/>
                    <a:ea typeface="Yu Gothic UI Semibold" panose="020B0700000000000000" pitchFamily="50" charset="-128"/>
                  </a:rPr>
                  <a:t> </a:t>
                </a:r>
                <a:endParaRPr lang="ja-JP" altLang="en-US" sz="20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endParaRPr>
              </a:p>
            </p:txBody>
          </p:sp>
          <p:pic>
            <p:nvPicPr>
              <p:cNvPr id="20" name="図 19" descr="ロゴ&#10;&#10;自動的に生成された説明">
                <a:extLst>
                  <a:ext uri="{FF2B5EF4-FFF2-40B4-BE49-F238E27FC236}">
                    <a16:creationId xmlns:a16="http://schemas.microsoft.com/office/drawing/2014/main" id="{CBB7EF92-DB17-CEFE-660B-E90FD0750F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1225" y="427240"/>
                <a:ext cx="2019312" cy="439888"/>
              </a:xfrm>
              <a:prstGeom prst="rect">
                <a:avLst/>
              </a:prstGeom>
            </p:spPr>
          </p:pic>
        </p:grp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422728D-CEA2-84DA-986C-20D76B382D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76761" y="897583"/>
              <a:ext cx="3554864" cy="17244"/>
            </a:xfrm>
            <a:prstGeom prst="line">
              <a:avLst/>
            </a:prstGeom>
            <a:ln w="28575" cap="rnd">
              <a:solidFill>
                <a:srgbClr val="9966FF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066F818-6A8B-1AC3-9056-E01FCC615373}"/>
              </a:ext>
            </a:extLst>
          </p:cNvPr>
          <p:cNvSpPr txBox="1"/>
          <p:nvPr/>
        </p:nvSpPr>
        <p:spPr>
          <a:xfrm>
            <a:off x="2383550" y="88120"/>
            <a:ext cx="303908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ど う   が 　  　み　         つ か　   か た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0FEF867-6A94-656E-252B-E0736118A8B7}"/>
              </a:ext>
            </a:extLst>
          </p:cNvPr>
          <p:cNvSpPr txBox="1"/>
          <p:nvPr/>
        </p:nvSpPr>
        <p:spPr>
          <a:xfrm>
            <a:off x="6072554" y="-4480"/>
            <a:ext cx="62598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も っ と そ っ か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E4083E16-3EDB-FE17-D12E-065B377BB88F}"/>
              </a:ext>
            </a:extLst>
          </p:cNvPr>
          <p:cNvSpPr/>
          <p:nvPr/>
        </p:nvSpPr>
        <p:spPr>
          <a:xfrm>
            <a:off x="-1461617" y="23675"/>
            <a:ext cx="1138152" cy="113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編集用</a:t>
            </a:r>
            <a:endParaRPr kumimoji="1" lang="en-US" altLang="ja-JP" sz="160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FCE2081-D0A4-9C0E-D464-3A4A977BFBBE}"/>
              </a:ext>
            </a:extLst>
          </p:cNvPr>
          <p:cNvGrpSpPr/>
          <p:nvPr/>
        </p:nvGrpSpPr>
        <p:grpSpPr>
          <a:xfrm rot="21040381">
            <a:off x="5543348" y="5222808"/>
            <a:ext cx="1290637" cy="831994"/>
            <a:chOff x="5435858" y="5776808"/>
            <a:chExt cx="1290637" cy="831994"/>
          </a:xfrm>
        </p:grpSpPr>
        <p:sp>
          <p:nvSpPr>
            <p:cNvPr id="40" name="吹き出し: 円形 39">
              <a:extLst>
                <a:ext uri="{FF2B5EF4-FFF2-40B4-BE49-F238E27FC236}">
                  <a16:creationId xmlns:a16="http://schemas.microsoft.com/office/drawing/2014/main" id="{ACE9DA28-166B-DA7C-F3F1-307E67CB5F2C}"/>
                </a:ext>
              </a:extLst>
            </p:cNvPr>
            <p:cNvSpPr/>
            <p:nvPr/>
          </p:nvSpPr>
          <p:spPr>
            <a:xfrm>
              <a:off x="5663738" y="5776808"/>
              <a:ext cx="843138" cy="831994"/>
            </a:xfrm>
            <a:prstGeom prst="wedgeEllipseCallout">
              <a:avLst>
                <a:gd name="adj1" fmla="val -63138"/>
                <a:gd name="adj2" fmla="val -9121"/>
              </a:avLst>
            </a:prstGeom>
            <a:solidFill>
              <a:srgbClr val="9966FF"/>
            </a:solidFill>
            <a:ln w="28575" cap="rnd">
              <a:solidFill>
                <a:srgbClr val="9966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7BAFFC6-D437-009E-6E9A-DB80A82FD2DC}"/>
                </a:ext>
              </a:extLst>
            </p:cNvPr>
            <p:cNvSpPr txBox="1"/>
            <p:nvPr/>
          </p:nvSpPr>
          <p:spPr>
            <a:xfrm rot="338385">
              <a:off x="5435858" y="5883613"/>
              <a:ext cx="1290637" cy="6231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kumimoji="1" lang="ja-JP" altLang="en-US" sz="1400" b="1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ヒントは</a:t>
              </a:r>
              <a:endParaRPr kumimoji="1" lang="en-US" altLang="ja-JP" sz="1400" b="1">
                <a:solidFill>
                  <a:schemeClr val="bg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kumimoji="1" lang="ja-JP" altLang="en-US" sz="1400" b="1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 </a:t>
              </a:r>
              <a:r>
                <a:rPr kumimoji="1" lang="en-US" altLang="ja-JP" sz="1400" b="1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  </a:t>
              </a:r>
              <a:r>
                <a:rPr kumimoji="1" lang="ja-JP" altLang="en-US" sz="1400" b="1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ウラ</a:t>
              </a:r>
              <a:r>
                <a:rPr kumimoji="1" lang="ja-JP" altLang="en-US" sz="1400" b="1" spc="-150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面</a:t>
              </a:r>
              <a:r>
                <a:rPr kumimoji="1" lang="ja-JP" altLang="en-US" sz="1400" b="1">
                  <a:solidFill>
                    <a:schemeClr val="bg1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！ </a:t>
              </a:r>
              <a:endParaRPr kumimoji="1" lang="ja-JP" altLang="en-US" sz="3200" b="1">
                <a:solidFill>
                  <a:schemeClr val="bg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3C637D2-F668-67CB-EBEC-37ACEC755D02}"/>
                </a:ext>
              </a:extLst>
            </p:cNvPr>
            <p:cNvSpPr txBox="1"/>
            <p:nvPr/>
          </p:nvSpPr>
          <p:spPr>
            <a:xfrm rot="335236">
              <a:off x="6045601" y="6144443"/>
              <a:ext cx="321791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0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めん</a:t>
              </a:r>
              <a:endParaRPr lang="en-US" altLang="ja-JP" sz="60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D3F1926-D3AF-C4A2-7F3E-8DFD0FCAEF0A}"/>
              </a:ext>
            </a:extLst>
          </p:cNvPr>
          <p:cNvGrpSpPr/>
          <p:nvPr/>
        </p:nvGrpSpPr>
        <p:grpSpPr>
          <a:xfrm>
            <a:off x="430608" y="2467833"/>
            <a:ext cx="6615714" cy="523220"/>
            <a:chOff x="242286" y="2352614"/>
            <a:chExt cx="6615714" cy="523220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5F5EF13-C022-30C8-49C4-FE108A599517}"/>
                </a:ext>
              </a:extLst>
            </p:cNvPr>
            <p:cNvSpPr txBox="1"/>
            <p:nvPr/>
          </p:nvSpPr>
          <p:spPr>
            <a:xfrm>
              <a:off x="653095" y="2458951"/>
              <a:ext cx="62049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※</a:t>
              </a:r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先生が編集可能</a:t>
              </a:r>
              <a:r>
                <a:rPr lang="en-US" altLang="ja-JP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※</a:t>
              </a:r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お好きなクイズを入力してください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179F895-5227-97BE-DDAD-2BE67B253D57}"/>
                </a:ext>
              </a:extLst>
            </p:cNvPr>
            <p:cNvSpPr txBox="1"/>
            <p:nvPr/>
          </p:nvSpPr>
          <p:spPr>
            <a:xfrm>
              <a:off x="242286" y="2352614"/>
              <a:ext cx="484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>
                  <a:solidFill>
                    <a:srgbClr val="9966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①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3BEB990-6175-0414-9B60-CAE759A048D4}"/>
                </a:ext>
              </a:extLst>
            </p:cNvPr>
            <p:cNvSpPr txBox="1"/>
            <p:nvPr/>
          </p:nvSpPr>
          <p:spPr>
            <a:xfrm>
              <a:off x="874643" y="2359027"/>
              <a:ext cx="401257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8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せん  せい　   へん しゅう  か   のう　　　　  す　　　　　　　　　　にゅうりょく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20CB6B8-AED9-48C6-3271-8D3EA96035F3}"/>
              </a:ext>
            </a:extLst>
          </p:cNvPr>
          <p:cNvGrpSpPr/>
          <p:nvPr/>
        </p:nvGrpSpPr>
        <p:grpSpPr>
          <a:xfrm>
            <a:off x="430608" y="3832079"/>
            <a:ext cx="6615714" cy="531091"/>
            <a:chOff x="242286" y="4040282"/>
            <a:chExt cx="6615714" cy="531091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0DD91D2F-23B9-D725-9581-D7598E661AB9}"/>
                </a:ext>
              </a:extLst>
            </p:cNvPr>
            <p:cNvSpPr txBox="1"/>
            <p:nvPr/>
          </p:nvSpPr>
          <p:spPr>
            <a:xfrm>
              <a:off x="653095" y="4154490"/>
              <a:ext cx="620490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※</a:t>
              </a:r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先生が編集可能</a:t>
              </a:r>
              <a:r>
                <a:rPr lang="en-US" altLang="ja-JP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※</a:t>
              </a:r>
              <a:r>
                <a:rPr lang="ja-JP" altLang="en-US" sz="1600">
                  <a:solidFill>
                    <a:srgbClr val="50505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お好きなクイズを入力してください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44FE8323-468B-C37D-976C-8CA0ADE17920}"/>
                </a:ext>
              </a:extLst>
            </p:cNvPr>
            <p:cNvSpPr txBox="1"/>
            <p:nvPr/>
          </p:nvSpPr>
          <p:spPr>
            <a:xfrm>
              <a:off x="242286" y="4048153"/>
              <a:ext cx="484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>
                  <a:solidFill>
                    <a:srgbClr val="9966F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②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B6FE17FE-9C2C-5813-E776-D2ACB660A3A9}"/>
                </a:ext>
              </a:extLst>
            </p:cNvPr>
            <p:cNvSpPr txBox="1"/>
            <p:nvPr/>
          </p:nvSpPr>
          <p:spPr>
            <a:xfrm>
              <a:off x="874643" y="4040282"/>
              <a:ext cx="401257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800">
                  <a:solidFill>
                    <a:srgbClr val="505050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せん  せい　   へん しゅう  か   のう　　　　  す　　　　　　　　　　にゅうりょく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00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図 91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87E5CB2E-4099-830C-7A5A-9BCA8FA04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172" y="718631"/>
            <a:ext cx="2626847" cy="1424261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90" name="図 89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E46147D2-9769-2BE3-7F42-80A48089D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485" y="6307352"/>
            <a:ext cx="2624076" cy="1438116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39" name="図 38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A2E126C5-FFDA-16F4-8097-CD8A4B87C4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128"/>
          <a:stretch/>
        </p:blipFill>
        <p:spPr>
          <a:xfrm>
            <a:off x="154526" y="716496"/>
            <a:ext cx="2626413" cy="1436769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pic>
        <p:nvPicPr>
          <p:cNvPr id="2" name="図 1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D6FFFF80-0CE3-D2B7-5134-18EE9997FC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128"/>
          <a:stretch/>
        </p:blipFill>
        <p:spPr>
          <a:xfrm>
            <a:off x="154526" y="6308699"/>
            <a:ext cx="2626413" cy="1436769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7715F2E-556F-B246-3FCB-8C4D6D95F05C}"/>
              </a:ext>
            </a:extLst>
          </p:cNvPr>
          <p:cNvSpPr/>
          <p:nvPr/>
        </p:nvSpPr>
        <p:spPr>
          <a:xfrm>
            <a:off x="2319337" y="2313150"/>
            <a:ext cx="2212669" cy="3272494"/>
          </a:xfrm>
          <a:prstGeom prst="rect">
            <a:avLst/>
          </a:prstGeom>
          <a:solidFill>
            <a:srgbClr val="EEF7E8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B00E4BD0-C77B-ED7D-7EC4-B0AEC060ABDD}"/>
              </a:ext>
            </a:extLst>
          </p:cNvPr>
          <p:cNvSpPr/>
          <p:nvPr/>
        </p:nvSpPr>
        <p:spPr>
          <a:xfrm>
            <a:off x="4532006" y="2313150"/>
            <a:ext cx="2194748" cy="3272493"/>
          </a:xfrm>
          <a:prstGeom prst="rect">
            <a:avLst/>
          </a:prstGeom>
          <a:solidFill>
            <a:srgbClr val="FDF4E5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6600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9B357BC8-87B8-4022-8563-89B8EED42212}"/>
              </a:ext>
            </a:extLst>
          </p:cNvPr>
          <p:cNvSpPr/>
          <p:nvPr/>
        </p:nvSpPr>
        <p:spPr>
          <a:xfrm>
            <a:off x="147230" y="2313150"/>
            <a:ext cx="2174588" cy="3272494"/>
          </a:xfrm>
          <a:prstGeom prst="rect">
            <a:avLst/>
          </a:prstGeom>
          <a:solidFill>
            <a:srgbClr val="FCEAE8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B5861C-67E6-A062-FA7F-EBDD4D47E2A2}"/>
              </a:ext>
            </a:extLst>
          </p:cNvPr>
          <p:cNvSpPr txBox="1"/>
          <p:nvPr/>
        </p:nvSpPr>
        <p:spPr>
          <a:xfrm>
            <a:off x="1078497" y="105553"/>
            <a:ext cx="4696460" cy="523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トップページの右上にある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検索メニュー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をクリックして 、「</a:t>
            </a: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テーマで検索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」を開きます。</a:t>
            </a: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E4BC3ACD-889F-0D95-8B1A-B4661498D81A}"/>
              </a:ext>
            </a:extLst>
          </p:cNvPr>
          <p:cNvGrpSpPr/>
          <p:nvPr/>
        </p:nvGrpSpPr>
        <p:grpSpPr>
          <a:xfrm>
            <a:off x="199534" y="2605901"/>
            <a:ext cx="1968629" cy="1461250"/>
            <a:chOff x="239663" y="2823829"/>
            <a:chExt cx="1968629" cy="1461250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0F6126B9-DD20-4660-92C4-DC6A7F19E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9663" y="2823829"/>
              <a:ext cx="1968629" cy="1461250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14E2C2B3-6A20-4B2E-B738-763CBA354922}"/>
                </a:ext>
              </a:extLst>
            </p:cNvPr>
            <p:cNvSpPr/>
            <p:nvPr/>
          </p:nvSpPr>
          <p:spPr>
            <a:xfrm>
              <a:off x="315405" y="3822700"/>
              <a:ext cx="910146" cy="40771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25" name="テキスト ボックス 32">
            <a:extLst>
              <a:ext uri="{FF2B5EF4-FFF2-40B4-BE49-F238E27FC236}">
                <a16:creationId xmlns:a16="http://schemas.microsoft.com/office/drawing/2014/main" id="{DD980503-2A33-42C8-8BE1-D02A0B74C1E1}"/>
              </a:ext>
            </a:extLst>
          </p:cNvPr>
          <p:cNvSpPr txBox="1"/>
          <p:nvPr/>
        </p:nvSpPr>
        <p:spPr>
          <a:xfrm>
            <a:off x="5658982" y="723052"/>
            <a:ext cx="1066215" cy="65680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kumimoji="1" lang="ja-JP" altLang="en-US" sz="1100">
                <a:latin typeface="Yu Gothic UI" panose="020B0500000000000000" pitchFamily="50" charset="-128"/>
                <a:ea typeface="Yu Gothic UI" panose="020B0500000000000000" pitchFamily="50" charset="-128"/>
              </a:rPr>
              <a:t>検索メニューの</a:t>
            </a:r>
            <a:endParaRPr kumimoji="1" lang="en-US" altLang="ja-JP" sz="110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t>使</a:t>
            </a:r>
            <a:r>
              <a:rPr kumimoji="1" lang="ja-JP" altLang="en-US" sz="1100">
                <a:latin typeface="Yu Gothic UI" panose="020B0500000000000000" pitchFamily="50" charset="-128"/>
                <a:ea typeface="Yu Gothic UI" panose="020B0500000000000000" pitchFamily="50" charset="-128"/>
              </a:rPr>
              <a:t>い方動画は</a:t>
            </a:r>
            <a:endParaRPr kumimoji="1" lang="en-US" altLang="ja-JP" sz="110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100">
                <a:latin typeface="Yu Gothic UI" panose="020B0500000000000000" pitchFamily="50" charset="-128"/>
                <a:ea typeface="Yu Gothic UI" panose="020B0500000000000000" pitchFamily="50" charset="-128"/>
              </a:rPr>
              <a:t>こちら↓</a:t>
            </a:r>
            <a:endParaRPr kumimoji="1" lang="en-US" altLang="ja-JP" sz="110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endParaRPr kumimoji="1" lang="ja-JP" altLang="en-US" sz="110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B6E4D12C-597C-4CD9-8F32-3D9F5121CD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0681" y="1300325"/>
            <a:ext cx="887562" cy="887562"/>
          </a:xfrm>
          <a:prstGeom prst="rect">
            <a:avLst/>
          </a:prstGeom>
          <a:ln>
            <a:noFill/>
          </a:ln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12D4929-978F-48E7-A26C-47437E49AAB0}"/>
              </a:ext>
            </a:extLst>
          </p:cNvPr>
          <p:cNvSpPr/>
          <p:nvPr/>
        </p:nvSpPr>
        <p:spPr>
          <a:xfrm>
            <a:off x="157520" y="4056649"/>
            <a:ext cx="1996180" cy="1268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ja-JP" altLang="en-US" sz="1200" b="1" i="0" u="sng" strike="noStrike">
                <a:solidFill>
                  <a:sysClr val="windowText" lastClr="00000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食べる・飲む→食べる</a:t>
            </a:r>
            <a:r>
              <a:rPr lang="ja-JP" altLang="en-US" sz="1200" b="1" u="sng">
                <a:solidFill>
                  <a:sysClr val="windowText" lastClr="00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 </a:t>
            </a:r>
            <a:endParaRPr lang="en-US" altLang="ja-JP" sz="1200" b="1" u="sng">
              <a:solidFill>
                <a:sysClr val="windowText" lastClr="00000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000" u="none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の順にクリックすると</a:t>
            </a:r>
            <a:endParaRPr lang="en-US" altLang="ja-JP" sz="1000" u="none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000" b="0" i="0" u="none" strike="noStrike"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日本の食べ物、中国の食べ物、菓子・デザートなどが</a:t>
            </a:r>
            <a:endParaRPr lang="en-US" altLang="ja-JP" sz="1000" b="0" i="0" u="none" strike="noStrike">
              <a:solidFill>
                <a:sysClr val="windowText" lastClr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000" b="0" i="0" u="none" strike="noStrike"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調べられます。</a:t>
            </a:r>
            <a:r>
              <a:rPr lang="ja-JP" altLang="en-US" sz="100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kumimoji="1" lang="ja-JP" altLang="en-US" sz="100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7A33AF1-9D13-4379-A765-865BFA06D609}"/>
              </a:ext>
            </a:extLst>
          </p:cNvPr>
          <p:cNvSpPr/>
          <p:nvPr/>
        </p:nvSpPr>
        <p:spPr>
          <a:xfrm>
            <a:off x="2350835" y="4007230"/>
            <a:ext cx="2112753" cy="1694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ja-JP" altLang="en-US" sz="1200" i="0" u="sng" strike="noStrike">
                <a:solidFill>
                  <a:sysClr val="windowText" lastClr="00000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動物→生態別にみる生物</a:t>
            </a:r>
            <a:r>
              <a:rPr lang="ja-JP" altLang="en-US" sz="1200" u="sng">
                <a:solidFill>
                  <a:sysClr val="windowText" lastClr="00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 </a:t>
            </a:r>
            <a:endParaRPr lang="en-US" altLang="ja-JP" sz="1200" u="sng">
              <a:solidFill>
                <a:sysClr val="windowText" lastClr="00000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000" u="none" spc="-7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の順にクリックすると</a:t>
            </a:r>
            <a:r>
              <a:rPr lang="ja-JP" altLang="en-US" sz="1000" b="0" i="0" u="none" spc="-70"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毒をもつ生物、わなを作る生物、擬態する（まねをする）生物などめずらしい生物が、</a:t>
            </a:r>
            <a:endParaRPr lang="en-US" altLang="ja-JP" sz="1000" b="0" i="0" u="none" spc="-70">
              <a:solidFill>
                <a:sysClr val="windowText" lastClr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200" i="0" u="sng" strike="noStrike">
                <a:solidFill>
                  <a:sysClr val="windowText" lastClr="000000"/>
                </a:solidFill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動物→ペット</a:t>
            </a:r>
            <a:r>
              <a:rPr lang="ja-JP" altLang="en-US" sz="1200" u="sng">
                <a:solidFill>
                  <a:sysClr val="windowText" lastClr="00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 </a:t>
            </a:r>
            <a:endParaRPr lang="en-US" altLang="ja-JP" sz="1200" u="sng">
              <a:solidFill>
                <a:sysClr val="windowText" lastClr="00000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lang="ja-JP" altLang="en-US" sz="1000" u="none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の順にクリックすると</a:t>
            </a:r>
            <a:r>
              <a:rPr lang="ja-JP" altLang="en-US" sz="1000" b="0" i="0" u="none" strike="noStrike" spc="-50"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身近な動物も調べられます。</a:t>
            </a:r>
            <a:endParaRPr kumimoji="1" lang="ja-JP" altLang="en-US" sz="1000" spc="-5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F023A30-0122-4F45-B300-7A9B7E3ADBA4}"/>
              </a:ext>
            </a:extLst>
          </p:cNvPr>
          <p:cNvSpPr/>
          <p:nvPr/>
        </p:nvSpPr>
        <p:spPr>
          <a:xfrm>
            <a:off x="4560933" y="4005092"/>
            <a:ext cx="2126422" cy="1600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kumimoji="1" lang="ja-JP" altLang="en-US" sz="1200" u="sng">
                <a:solidFill>
                  <a:sysClr val="windowText" lastClr="00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競技</a:t>
            </a:r>
            <a:endParaRPr kumimoji="1" lang="en-US" altLang="ja-JP" sz="1200" u="sng">
              <a:solidFill>
                <a:sysClr val="windowText" lastClr="00000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just">
              <a:lnSpc>
                <a:spcPct val="130000"/>
              </a:lnSpc>
            </a:pPr>
            <a:r>
              <a:rPr kumimoji="1" lang="ja-JP" altLang="en-US" sz="1050" u="none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をクリックすると</a:t>
            </a:r>
            <a:r>
              <a:rPr kumimoji="1" lang="ja-JP" altLang="en-US" sz="1050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陸上競技や野球、サッカーなどが調べられます。</a:t>
            </a:r>
          </a:p>
          <a:p>
            <a:pPr algn="just">
              <a:lnSpc>
                <a:spcPct val="130000"/>
              </a:lnSpc>
            </a:pPr>
            <a:r>
              <a:rPr kumimoji="1" lang="ja-JP" altLang="en-US" sz="10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kumimoji="1" lang="ja-JP" altLang="en-US" sz="1050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をクリック</a:t>
            </a:r>
            <a:r>
              <a:rPr kumimoji="1" lang="ja-JP" altLang="en-US" sz="10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→</a:t>
            </a:r>
            <a:r>
              <a:rPr kumimoji="1" lang="ja-JP" altLang="en-US" sz="1200" u="sng">
                <a:solidFill>
                  <a:sysClr val="windowText" lastClr="00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遊び</a:t>
            </a:r>
            <a:r>
              <a:rPr kumimoji="1" lang="ja-JP" altLang="en-US" sz="1050" u="none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をクリックすると、</a:t>
            </a:r>
            <a:r>
              <a:rPr kumimoji="1" lang="ja-JP" altLang="en-US" sz="1050" spc="-5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屋外の遊び、日本の伝統的な遊びなどが調べられます。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52619243-3CB0-4C0D-A8C6-FF17F193FD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5084" y="4674179"/>
            <a:ext cx="244765" cy="249812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A992333-90CA-F676-A7A7-9219111910C8}"/>
              </a:ext>
            </a:extLst>
          </p:cNvPr>
          <p:cNvSpPr txBox="1"/>
          <p:nvPr/>
        </p:nvSpPr>
        <p:spPr>
          <a:xfrm>
            <a:off x="131246" y="2364868"/>
            <a:ext cx="21971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/>
              <a:t>➊ 食べものが気になる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E11CF5D-EFCA-0685-AFB0-D68209B3B0A7}"/>
              </a:ext>
            </a:extLst>
          </p:cNvPr>
          <p:cNvSpPr txBox="1"/>
          <p:nvPr/>
        </p:nvSpPr>
        <p:spPr>
          <a:xfrm>
            <a:off x="2330636" y="2350542"/>
            <a:ext cx="21853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1400"/>
              <a:t>➋</a:t>
            </a:r>
            <a:r>
              <a:rPr lang="ja-JP" altLang="en-US" sz="1400" u="none" strike="noStrike">
                <a:effectLst/>
              </a:rPr>
              <a:t> 生きもの</a:t>
            </a:r>
            <a:r>
              <a:rPr lang="ja-JP" altLang="en-US" sz="1400"/>
              <a:t>が気になる</a:t>
            </a:r>
            <a:endParaRPr lang="ja-JP" altLang="en-US" sz="1400" b="1" i="0" u="none" strike="noStrike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991FF82-4FE8-7B52-4B95-6EDCE76AD1E6}"/>
              </a:ext>
            </a:extLst>
          </p:cNvPr>
          <p:cNvSpPr txBox="1"/>
          <p:nvPr/>
        </p:nvSpPr>
        <p:spPr>
          <a:xfrm>
            <a:off x="4463588" y="2340936"/>
            <a:ext cx="24345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1400" u="none" strike="noStrike">
                <a:effectLst/>
              </a:rPr>
              <a:t>❸ </a:t>
            </a:r>
            <a:r>
              <a:rPr lang="ja-JP" altLang="en-US" sz="1200" u="none" strike="noStrike">
                <a:effectLst/>
              </a:rPr>
              <a:t>スポーツや遊び</a:t>
            </a:r>
            <a:r>
              <a:rPr lang="ja-JP" altLang="en-US" sz="1200"/>
              <a:t>が気になる</a:t>
            </a:r>
            <a:endParaRPr lang="ja-JP" altLang="en-US" sz="1200" b="1" i="0" u="none" strike="noStrike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F102FAD5-0294-1074-3B07-E66B3BC5CA5F}"/>
              </a:ext>
            </a:extLst>
          </p:cNvPr>
          <p:cNvGrpSpPr/>
          <p:nvPr/>
        </p:nvGrpSpPr>
        <p:grpSpPr>
          <a:xfrm>
            <a:off x="2440196" y="2609664"/>
            <a:ext cx="1968629" cy="1351950"/>
            <a:chOff x="2440196" y="2820603"/>
            <a:chExt cx="1968629" cy="1351950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6CD33D70-3C85-4214-824B-E7FF58039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440196" y="2820603"/>
              <a:ext cx="1968629" cy="1351950"/>
            </a:xfrm>
            <a:prstGeom prst="rect">
              <a:avLst/>
            </a:prstGeom>
            <a:ln>
              <a:noFill/>
            </a:ln>
          </p:spPr>
        </p:pic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3B722CFA-B7EE-0783-E647-10AB170117F3}"/>
                </a:ext>
              </a:extLst>
            </p:cNvPr>
            <p:cNvSpPr/>
            <p:nvPr/>
          </p:nvSpPr>
          <p:spPr>
            <a:xfrm>
              <a:off x="2496480" y="3417674"/>
              <a:ext cx="910146" cy="407718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962693B8-DD36-A71E-48A2-B789EDF8932B}"/>
              </a:ext>
            </a:extLst>
          </p:cNvPr>
          <p:cNvGrpSpPr/>
          <p:nvPr/>
        </p:nvGrpSpPr>
        <p:grpSpPr>
          <a:xfrm>
            <a:off x="4643051" y="2608976"/>
            <a:ext cx="1968630" cy="1378752"/>
            <a:chOff x="4643051" y="2819915"/>
            <a:chExt cx="1968630" cy="1378752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94DD9C03-B32B-4A7D-BE93-08EC936C8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43051" y="2819915"/>
              <a:ext cx="1968630" cy="1378752"/>
            </a:xfrm>
            <a:prstGeom prst="rect">
              <a:avLst/>
            </a:prstGeom>
            <a:ln>
              <a:noFill/>
            </a:ln>
          </p:spPr>
        </p:pic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D1ADE0EC-E3F5-D7D4-CCEA-3F10FB3CF773}"/>
                </a:ext>
              </a:extLst>
            </p:cNvPr>
            <p:cNvSpPr/>
            <p:nvPr/>
          </p:nvSpPr>
          <p:spPr>
            <a:xfrm>
              <a:off x="4703250" y="3431960"/>
              <a:ext cx="910146" cy="407718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8333F50C-544E-4D15-A0C7-F6BDDA3E0DC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6467" t="14020" r="16864" b="9320"/>
          <a:stretch/>
        </p:blipFill>
        <p:spPr>
          <a:xfrm rot="20153115">
            <a:off x="6522621" y="3953660"/>
            <a:ext cx="178121" cy="240961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079CD81-252B-1330-AED3-5E2C5BB3FA55}"/>
              </a:ext>
            </a:extLst>
          </p:cNvPr>
          <p:cNvSpPr txBox="1"/>
          <p:nvPr/>
        </p:nvSpPr>
        <p:spPr>
          <a:xfrm>
            <a:off x="1078496" y="5718836"/>
            <a:ext cx="5779504" cy="5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u="none" strike="noStrike">
                <a:effectLst/>
              </a:rPr>
              <a:t>➊ 使い方がわからないときは「</a:t>
            </a:r>
            <a:r>
              <a:rPr lang="ja-JP" altLang="en-US" sz="1200" b="1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使い方ガイド</a:t>
            </a:r>
            <a:r>
              <a:rPr lang="ja-JP" altLang="en-US" sz="1200" u="none" strike="noStrike">
                <a:effectLst/>
              </a:rPr>
              <a:t>」をクリック！　</a:t>
            </a:r>
            <a:br>
              <a:rPr lang="ja-JP" altLang="en-US" sz="1200" u="none" strike="noStrike">
                <a:effectLst/>
              </a:rPr>
            </a:br>
            <a:r>
              <a:rPr lang="ja-JP" altLang="en-US" sz="1200" u="none" strike="noStrike">
                <a:effectLst/>
              </a:rPr>
              <a:t>➋ もっとくわしく知りたいときは、</a:t>
            </a:r>
            <a:r>
              <a:rPr lang="en-US" altLang="ja-JP" sz="1200" u="none" strike="noStrike">
                <a:effectLst/>
              </a:rPr>
              <a:t>【</a:t>
            </a:r>
            <a:r>
              <a:rPr lang="ja-JP" altLang="en-US" sz="1200" u="none" strike="noStrike">
                <a:effectLst/>
              </a:rPr>
              <a:t>マイデスク</a:t>
            </a:r>
            <a:r>
              <a:rPr lang="en-US" altLang="ja-JP" sz="1200" u="none" strike="noStrike">
                <a:effectLst/>
              </a:rPr>
              <a:t>】</a:t>
            </a:r>
            <a:r>
              <a:rPr lang="ja-JP" altLang="en-US" sz="1200" u="none" strike="noStrike">
                <a:effectLst/>
              </a:rPr>
              <a:t>→「ヘルプ」</a:t>
            </a:r>
            <a:r>
              <a:rPr lang="ja-JP" altLang="en-US" sz="1200"/>
              <a:t>を見ましょう。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0EE33B2E-FD22-B049-83FB-CBDB823E9DFE}"/>
              </a:ext>
            </a:extLst>
          </p:cNvPr>
          <p:cNvSpPr/>
          <p:nvPr/>
        </p:nvSpPr>
        <p:spPr>
          <a:xfrm>
            <a:off x="239663" y="5748018"/>
            <a:ext cx="838834" cy="482999"/>
          </a:xfrm>
          <a:prstGeom prst="roundRect">
            <a:avLst/>
          </a:prstGeom>
          <a:solidFill>
            <a:srgbClr val="F08C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使い方</a:t>
            </a:r>
            <a:endParaRPr kumimoji="1" lang="en-US" altLang="ja-JP" sz="140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12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ガイド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3E951617-5747-4E60-171C-50D49BF816BD}"/>
              </a:ext>
            </a:extLst>
          </p:cNvPr>
          <p:cNvSpPr/>
          <p:nvPr/>
        </p:nvSpPr>
        <p:spPr>
          <a:xfrm>
            <a:off x="239663" y="92237"/>
            <a:ext cx="838834" cy="552494"/>
          </a:xfrm>
          <a:prstGeom prst="roundRect">
            <a:avLst/>
          </a:prstGeom>
          <a:solidFill>
            <a:srgbClr val="F08C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クイズの</a:t>
            </a:r>
            <a:endParaRPr kumimoji="1" lang="en-US" altLang="ja-JP" sz="100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10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つくりかたの</a:t>
            </a:r>
            <a:endParaRPr kumimoji="1" lang="en-US" altLang="ja-JP" sz="100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120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ヒント</a:t>
            </a:r>
            <a:endParaRPr kumimoji="1" lang="en-US" altLang="ja-JP" sz="120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3C286F7-D9EF-AE6D-3832-5DDAE46EDA67}"/>
              </a:ext>
            </a:extLst>
          </p:cNvPr>
          <p:cNvSpPr txBox="1"/>
          <p:nvPr/>
        </p:nvSpPr>
        <p:spPr>
          <a:xfrm>
            <a:off x="157520" y="7735588"/>
            <a:ext cx="6350029" cy="122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u="none" strike="noStrike">
                <a:effectLst/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今日の授業をふりかえってみよう。</a:t>
            </a:r>
            <a:br>
              <a:rPr lang="ja-JP" altLang="en-US" sz="1800" u="none" strike="noStrike">
                <a:effectLst/>
              </a:rPr>
            </a:b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①　</a:t>
            </a:r>
            <a:r>
              <a:rPr lang="en-US" altLang="ja-JP" sz="1200" u="none" strike="noStrike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Sagassoka</a:t>
            </a:r>
            <a:r>
              <a:rPr lang="en-US" altLang="ja-JP" sz="12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!</a:t>
            </a:r>
            <a:r>
              <a:rPr lang="ja-JP" altLang="en-US" sz="12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の使い方はわかりましたか。〇をつけましょう。</a:t>
            </a:r>
            <a:br>
              <a:rPr lang="ja-JP" altLang="en-US" sz="18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2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r>
              <a:rPr lang="ja-JP" altLang="en-US" sz="10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よくわかった　・　わかった　・　むずかしかった</a:t>
            </a:r>
            <a:br>
              <a:rPr lang="ja-JP" altLang="en-US" sz="12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200" u="none" strike="noStrike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②　つぎは何を調べてみたいですか。</a:t>
            </a:r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B725EB4D-9D0A-5540-F32A-E1C8FAE07227}"/>
              </a:ext>
            </a:extLst>
          </p:cNvPr>
          <p:cNvGrpSpPr/>
          <p:nvPr/>
        </p:nvGrpSpPr>
        <p:grpSpPr>
          <a:xfrm>
            <a:off x="2417029" y="853506"/>
            <a:ext cx="2504177" cy="624267"/>
            <a:chOff x="2364765" y="759731"/>
            <a:chExt cx="1948501" cy="485743"/>
          </a:xfrm>
        </p:grpSpPr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5758E1B0-33B0-4024-91A0-86BDACEFED3C}"/>
                </a:ext>
              </a:extLst>
            </p:cNvPr>
            <p:cNvSpPr/>
            <p:nvPr/>
          </p:nvSpPr>
          <p:spPr>
            <a:xfrm>
              <a:off x="2364765" y="759731"/>
              <a:ext cx="317927" cy="27645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6CAB2241-E859-4DEB-9D0E-E8267846ABB0}"/>
                </a:ext>
              </a:extLst>
            </p:cNvPr>
            <p:cNvSpPr/>
            <p:nvPr/>
          </p:nvSpPr>
          <p:spPr>
            <a:xfrm>
              <a:off x="3893451" y="835517"/>
              <a:ext cx="419815" cy="40995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45181ABC-8094-4BD0-8F48-A372C50FD154}"/>
                </a:ext>
              </a:extLst>
            </p:cNvPr>
            <p:cNvCxnSpPr>
              <a:cxnSpLocks/>
              <a:stCxn id="14" idx="6"/>
              <a:endCxn id="15" idx="2"/>
            </p:cNvCxnSpPr>
            <p:nvPr/>
          </p:nvCxnSpPr>
          <p:spPr>
            <a:xfrm>
              <a:off x="2682692" y="897960"/>
              <a:ext cx="1210759" cy="1425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グラフィックス 2" descr="バッジ 1 単色塗りつぶし">
            <a:extLst>
              <a:ext uri="{FF2B5EF4-FFF2-40B4-BE49-F238E27FC236}">
                <a16:creationId xmlns:a16="http://schemas.microsoft.com/office/drawing/2014/main" id="{24CDA53E-8F36-544C-59CE-90C9369E83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29126" y="6161002"/>
            <a:ext cx="361961" cy="361961"/>
          </a:xfrm>
          <a:prstGeom prst="rect">
            <a:avLst/>
          </a:prstGeom>
        </p:spPr>
      </p:pic>
      <p:pic>
        <p:nvPicPr>
          <p:cNvPr id="6" name="グラフィックス 5" descr="バッジ 単色塗りつぶし">
            <a:extLst>
              <a:ext uri="{FF2B5EF4-FFF2-40B4-BE49-F238E27FC236}">
                <a16:creationId xmlns:a16="http://schemas.microsoft.com/office/drawing/2014/main" id="{9C078BF5-5478-3F14-5C21-F42BFC8460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16870" y="7159645"/>
            <a:ext cx="361962" cy="361962"/>
          </a:xfrm>
          <a:prstGeom prst="rect">
            <a:avLst/>
          </a:prstGeom>
        </p:spPr>
      </p:pic>
      <p:sp>
        <p:nvSpPr>
          <p:cNvPr id="63" name="楕円 62">
            <a:extLst>
              <a:ext uri="{FF2B5EF4-FFF2-40B4-BE49-F238E27FC236}">
                <a16:creationId xmlns:a16="http://schemas.microsoft.com/office/drawing/2014/main" id="{49A9B3A4-35CC-4350-7D6E-AFC6840C9B17}"/>
              </a:ext>
            </a:extLst>
          </p:cNvPr>
          <p:cNvSpPr/>
          <p:nvPr/>
        </p:nvSpPr>
        <p:spPr>
          <a:xfrm>
            <a:off x="4238793" y="6957322"/>
            <a:ext cx="530557" cy="5180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16A46EB-6C57-8CF2-5B9E-9EFD24E3878B}"/>
              </a:ext>
            </a:extLst>
          </p:cNvPr>
          <p:cNvSpPr/>
          <p:nvPr/>
        </p:nvSpPr>
        <p:spPr>
          <a:xfrm>
            <a:off x="502920" y="8970881"/>
            <a:ext cx="5852160" cy="808454"/>
          </a:xfrm>
          <a:prstGeom prst="rect">
            <a:avLst/>
          </a:prstGeom>
          <a:noFill/>
          <a:ln w="6350">
            <a:solidFill>
              <a:srgbClr val="50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F3BD328-F89A-9FAF-B7FF-818AC5048274}"/>
              </a:ext>
            </a:extLst>
          </p:cNvPr>
          <p:cNvSpPr/>
          <p:nvPr/>
        </p:nvSpPr>
        <p:spPr>
          <a:xfrm>
            <a:off x="2496480" y="3221021"/>
            <a:ext cx="910146" cy="4077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D6B332C-17AE-ADCB-F0E3-1EBF4550C222}"/>
              </a:ext>
            </a:extLst>
          </p:cNvPr>
          <p:cNvSpPr/>
          <p:nvPr/>
        </p:nvSpPr>
        <p:spPr>
          <a:xfrm>
            <a:off x="4731978" y="3206735"/>
            <a:ext cx="910146" cy="4077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C318674-D9BD-730B-9D36-E8C401A90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42979" y="7478627"/>
            <a:ext cx="606434" cy="203171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1966AA0-3ADF-FC87-AA33-E9C1FFDD68CD}"/>
              </a:ext>
            </a:extLst>
          </p:cNvPr>
          <p:cNvGrpSpPr/>
          <p:nvPr/>
        </p:nvGrpSpPr>
        <p:grpSpPr>
          <a:xfrm>
            <a:off x="1977179" y="6472203"/>
            <a:ext cx="2261614" cy="1248683"/>
            <a:chOff x="1977179" y="6472203"/>
            <a:chExt cx="2261614" cy="1248683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D770E6FB-D1E2-90A0-185C-E12571362E53}"/>
                </a:ext>
              </a:extLst>
            </p:cNvPr>
            <p:cNvGrpSpPr/>
            <p:nvPr/>
          </p:nvGrpSpPr>
          <p:grpSpPr>
            <a:xfrm>
              <a:off x="1977179" y="6472203"/>
              <a:ext cx="2261614" cy="1087790"/>
              <a:chOff x="1983155" y="6475335"/>
              <a:chExt cx="2261614" cy="1087790"/>
            </a:xfrm>
          </p:grpSpPr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454C50D0-B8A3-457F-9ADB-600057E2CDD0}"/>
                  </a:ext>
                </a:extLst>
              </p:cNvPr>
              <p:cNvSpPr/>
              <p:nvPr/>
            </p:nvSpPr>
            <p:spPr>
              <a:xfrm>
                <a:off x="1983155" y="6475335"/>
                <a:ext cx="547948" cy="267292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90D453DF-D0A9-4753-9AF8-2C6ED6F880F9}"/>
                  </a:ext>
                </a:extLst>
              </p:cNvPr>
              <p:cNvCxnSpPr>
                <a:cxnSpLocks/>
                <a:stCxn id="57" idx="6"/>
                <a:endCxn id="63" idx="2"/>
              </p:cNvCxnSpPr>
              <p:nvPr/>
            </p:nvCxnSpPr>
            <p:spPr>
              <a:xfrm flipV="1">
                <a:off x="2786915" y="7219503"/>
                <a:ext cx="1457854" cy="34362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F95FC7FD-7959-5D5C-C7E1-5125BECD1A35}"/>
                </a:ext>
              </a:extLst>
            </p:cNvPr>
            <p:cNvSpPr/>
            <p:nvPr/>
          </p:nvSpPr>
          <p:spPr>
            <a:xfrm>
              <a:off x="2090523" y="7399100"/>
              <a:ext cx="690416" cy="32178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B5A2AB2-0177-5D1B-8452-25CFBA9CB267}"/>
              </a:ext>
            </a:extLst>
          </p:cNvPr>
          <p:cNvSpPr txBox="1"/>
          <p:nvPr/>
        </p:nvSpPr>
        <p:spPr>
          <a:xfrm>
            <a:off x="2169648" y="31458"/>
            <a:ext cx="305078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みぎうえ　　　　　　    けんさく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EA9BB38-863B-1E08-AC23-40A295C77488}"/>
              </a:ext>
            </a:extLst>
          </p:cNvPr>
          <p:cNvSpPr txBox="1"/>
          <p:nvPr/>
        </p:nvSpPr>
        <p:spPr>
          <a:xfrm>
            <a:off x="1859060" y="253191"/>
            <a:ext cx="305078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けんさく　　　   ひら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6537CBF-CA9F-0A08-4145-3BD6C3726B4D}"/>
              </a:ext>
            </a:extLst>
          </p:cNvPr>
          <p:cNvSpPr txBox="1"/>
          <p:nvPr/>
        </p:nvSpPr>
        <p:spPr>
          <a:xfrm>
            <a:off x="401126" y="2263806"/>
            <a:ext cx="122978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た　　　　　　　　き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FDF28F7-8F09-7AE7-6288-2230FB36BA87}"/>
              </a:ext>
            </a:extLst>
          </p:cNvPr>
          <p:cNvSpPr txBox="1"/>
          <p:nvPr/>
        </p:nvSpPr>
        <p:spPr>
          <a:xfrm>
            <a:off x="2591336" y="2265098"/>
            <a:ext cx="164745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い　　　　　　　　き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293AA0-FB08-BE43-69E5-251856F054A1}"/>
              </a:ext>
            </a:extLst>
          </p:cNvPr>
          <p:cNvSpPr txBox="1"/>
          <p:nvPr/>
        </p:nvSpPr>
        <p:spPr>
          <a:xfrm>
            <a:off x="5456063" y="2267630"/>
            <a:ext cx="122978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あそ　　    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DF09856-6AA3-CFC5-61EB-C4DE86E63CCD}"/>
              </a:ext>
            </a:extLst>
          </p:cNvPr>
          <p:cNvSpPr txBox="1"/>
          <p:nvPr/>
        </p:nvSpPr>
        <p:spPr>
          <a:xfrm>
            <a:off x="199271" y="3992779"/>
            <a:ext cx="122978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た　　　   の　　　 た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081FBC6-A6FB-02A6-5C6B-DC79BEFE918C}"/>
              </a:ext>
            </a:extLst>
          </p:cNvPr>
          <p:cNvSpPr txBox="1"/>
          <p:nvPr/>
        </p:nvSpPr>
        <p:spPr>
          <a:xfrm>
            <a:off x="262695" y="4246584"/>
            <a:ext cx="122978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じゅん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6B124A7-BE14-94A6-4FA8-857DC006B47F}"/>
              </a:ext>
            </a:extLst>
          </p:cNvPr>
          <p:cNvSpPr txBox="1"/>
          <p:nvPr/>
        </p:nvSpPr>
        <p:spPr>
          <a:xfrm>
            <a:off x="187693" y="4443454"/>
            <a:ext cx="211020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 ほん          た　    もの      ちゅうごく        た       もの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21C525B-C610-4E1D-6365-D09C519D5336}"/>
              </a:ext>
            </a:extLst>
          </p:cNvPr>
          <p:cNvSpPr txBox="1"/>
          <p:nvPr/>
        </p:nvSpPr>
        <p:spPr>
          <a:xfrm>
            <a:off x="180433" y="4643648"/>
            <a:ext cx="211020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か   し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35EF097-0EDC-FBFB-1AEF-0088C79146DA}"/>
              </a:ext>
            </a:extLst>
          </p:cNvPr>
          <p:cNvSpPr txBox="1"/>
          <p:nvPr/>
        </p:nvSpPr>
        <p:spPr>
          <a:xfrm>
            <a:off x="174819" y="4836924"/>
            <a:ext cx="211020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しら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D9B8E04-3E97-5FC3-46CF-DA08752A8D55}"/>
              </a:ext>
            </a:extLst>
          </p:cNvPr>
          <p:cNvSpPr txBox="1"/>
          <p:nvPr/>
        </p:nvSpPr>
        <p:spPr>
          <a:xfrm>
            <a:off x="2454684" y="4203103"/>
            <a:ext cx="210445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じゅん                                              どく                  せいぶつ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4D75E9B-181F-9CF9-7197-7020862CC146}"/>
              </a:ext>
            </a:extLst>
          </p:cNvPr>
          <p:cNvSpPr txBox="1"/>
          <p:nvPr/>
        </p:nvSpPr>
        <p:spPr>
          <a:xfrm>
            <a:off x="2714693" y="4386038"/>
            <a:ext cx="210445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つく</a:t>
            </a:r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     </a:t>
            </a:r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せいぶつ      ぎ  たい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ADC807E-1025-54D8-A590-F72EB29E2800}"/>
              </a:ext>
            </a:extLst>
          </p:cNvPr>
          <p:cNvSpPr txBox="1"/>
          <p:nvPr/>
        </p:nvSpPr>
        <p:spPr>
          <a:xfrm>
            <a:off x="2707240" y="4604115"/>
            <a:ext cx="210445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せいぶつ                                 　   せいぶつ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0FAF76F-1E6A-8152-0626-AE3538BD7674}"/>
              </a:ext>
            </a:extLst>
          </p:cNvPr>
          <p:cNvSpPr txBox="1"/>
          <p:nvPr/>
        </p:nvSpPr>
        <p:spPr>
          <a:xfrm>
            <a:off x="2342851" y="3940202"/>
            <a:ext cx="218512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どうぶつ     せいたいべつ            せいぶつ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F327312-BB37-752A-4306-3CD3A058DBDE}"/>
              </a:ext>
            </a:extLst>
          </p:cNvPr>
          <p:cNvSpPr txBox="1"/>
          <p:nvPr/>
        </p:nvSpPr>
        <p:spPr>
          <a:xfrm>
            <a:off x="4556532" y="3948927"/>
            <a:ext cx="218512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きょうぎ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5AAEBA9-7E26-FF04-1C93-2952D28B410A}"/>
              </a:ext>
            </a:extLst>
          </p:cNvPr>
          <p:cNvSpPr txBox="1"/>
          <p:nvPr/>
        </p:nvSpPr>
        <p:spPr>
          <a:xfrm>
            <a:off x="2487765" y="5032987"/>
            <a:ext cx="210445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じゅん                                              　み ぢか        どうぶつ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A311AA0-3A8B-D6D0-3455-A716CBBC8247}"/>
              </a:ext>
            </a:extLst>
          </p:cNvPr>
          <p:cNvSpPr txBox="1"/>
          <p:nvPr/>
        </p:nvSpPr>
        <p:spPr>
          <a:xfrm>
            <a:off x="2480914" y="5228170"/>
            <a:ext cx="211020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しら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0BFE4AD9-0F8D-38A3-6612-BA40AD02A35D}"/>
              </a:ext>
            </a:extLst>
          </p:cNvPr>
          <p:cNvSpPr txBox="1"/>
          <p:nvPr/>
        </p:nvSpPr>
        <p:spPr>
          <a:xfrm>
            <a:off x="4577358" y="5059287"/>
            <a:ext cx="211020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とうてき        あそ                        しら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37A9B41-920C-7C4C-50A0-4D87DB81CEAE}"/>
              </a:ext>
            </a:extLst>
          </p:cNvPr>
          <p:cNvSpPr txBox="1"/>
          <p:nvPr/>
        </p:nvSpPr>
        <p:spPr>
          <a:xfrm>
            <a:off x="5220437" y="4850108"/>
            <a:ext cx="148004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おくがい       あそ              にっぽん 　  でん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EAA07456-0EC2-911C-36EC-0229D5196A23}"/>
              </a:ext>
            </a:extLst>
          </p:cNvPr>
          <p:cNvSpPr txBox="1"/>
          <p:nvPr/>
        </p:nvSpPr>
        <p:spPr>
          <a:xfrm>
            <a:off x="5686149" y="4616143"/>
            <a:ext cx="93083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あそ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60E14F96-1AB4-0467-D9D6-3D331DF7DCF3}"/>
              </a:ext>
            </a:extLst>
          </p:cNvPr>
          <p:cNvSpPr txBox="1"/>
          <p:nvPr/>
        </p:nvSpPr>
        <p:spPr>
          <a:xfrm>
            <a:off x="5460379" y="4403506"/>
            <a:ext cx="93083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しら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57682DF-8348-A71A-4D25-4CD5C82FE2A7}"/>
              </a:ext>
            </a:extLst>
          </p:cNvPr>
          <p:cNvSpPr txBox="1"/>
          <p:nvPr/>
        </p:nvSpPr>
        <p:spPr>
          <a:xfrm>
            <a:off x="5616606" y="4184445"/>
            <a:ext cx="109416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りくじょうきょうぎ         やきゅう</a:t>
            </a:r>
            <a:endParaRPr lang="ja-JP" altLang="en-US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DFA651E1-9283-DBB1-60F4-611BD4469BFB}"/>
              </a:ext>
            </a:extLst>
          </p:cNvPr>
          <p:cNvSpPr txBox="1"/>
          <p:nvPr/>
        </p:nvSpPr>
        <p:spPr>
          <a:xfrm>
            <a:off x="5732123" y="659230"/>
            <a:ext cx="46864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けんさく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F74D1F2-2C51-517F-E235-E00CF29F76AE}"/>
              </a:ext>
            </a:extLst>
          </p:cNvPr>
          <p:cNvSpPr txBox="1"/>
          <p:nvPr/>
        </p:nvSpPr>
        <p:spPr>
          <a:xfrm>
            <a:off x="5726597" y="847019"/>
            <a:ext cx="95924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つか　  かた  どう が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84E1690-BB0C-95D1-1A2E-C4FEA2FD144F}"/>
              </a:ext>
            </a:extLst>
          </p:cNvPr>
          <p:cNvSpPr txBox="1"/>
          <p:nvPr/>
        </p:nvSpPr>
        <p:spPr>
          <a:xfrm>
            <a:off x="1272932" y="5651802"/>
            <a:ext cx="3050789" cy="2000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/>
                <a:ea typeface="Yu Gothic UI"/>
              </a:rPr>
              <a:t>つか       かた　　　　　　                                         つか        かた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2A75368-93B7-00FA-6D21-63245A1C56E4}"/>
              </a:ext>
            </a:extLst>
          </p:cNvPr>
          <p:cNvSpPr txBox="1"/>
          <p:nvPr/>
        </p:nvSpPr>
        <p:spPr>
          <a:xfrm>
            <a:off x="2366818" y="4794794"/>
            <a:ext cx="218512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どうぶつ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BF396B7-D25C-4D08-78A5-C739659D35CB}"/>
              </a:ext>
            </a:extLst>
          </p:cNvPr>
          <p:cNvSpPr txBox="1"/>
          <p:nvPr/>
        </p:nvSpPr>
        <p:spPr>
          <a:xfrm>
            <a:off x="2370147" y="5882529"/>
            <a:ext cx="4371512" cy="2000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/>
                <a:ea typeface="Yu Gothic UI"/>
              </a:rPr>
              <a:t>し             　　　　　　　　　　　　　　　　　　　　　　　　　　　　                    み</a:t>
            </a:r>
            <a:endParaRPr lang="en-US" altLang="ja-JP" sz="700">
              <a:solidFill>
                <a:srgbClr val="505050"/>
              </a:solidFill>
              <a:latin typeface="Yu Gothic UI"/>
              <a:ea typeface="Yu Gothic UI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1B21123-D13F-15CD-5D7A-853257532695}"/>
              </a:ext>
            </a:extLst>
          </p:cNvPr>
          <p:cNvSpPr txBox="1"/>
          <p:nvPr/>
        </p:nvSpPr>
        <p:spPr>
          <a:xfrm>
            <a:off x="226567" y="7711160"/>
            <a:ext cx="12024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きょう           じゅ  ぎょう </a:t>
            </a:r>
            <a:endParaRPr lang="en-US" altLang="ja-JP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C9F3984C-360C-3F6C-80A1-0E40B13942DC}"/>
              </a:ext>
            </a:extLst>
          </p:cNvPr>
          <p:cNvSpPr txBox="1"/>
          <p:nvPr/>
        </p:nvSpPr>
        <p:spPr>
          <a:xfrm>
            <a:off x="1425089" y="8026713"/>
            <a:ext cx="12024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つか       かた</a:t>
            </a:r>
            <a:endParaRPr lang="en-US" altLang="ja-JP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11D3EE2-25FB-87DF-9852-003563D4F13A}"/>
              </a:ext>
            </a:extLst>
          </p:cNvPr>
          <p:cNvSpPr txBox="1"/>
          <p:nvPr/>
        </p:nvSpPr>
        <p:spPr>
          <a:xfrm>
            <a:off x="926846" y="8576211"/>
            <a:ext cx="12024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700">
                <a:solidFill>
                  <a:srgbClr val="50505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なに       しら</a:t>
            </a:r>
            <a:endParaRPr lang="en-US" altLang="ja-JP" sz="700">
              <a:solidFill>
                <a:srgbClr val="50505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28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</TotalTime>
  <Words>502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HGS創英角ﾎﾟｯﾌﾟ体</vt:lpstr>
      <vt:lpstr>Yu Gothic UI</vt:lpstr>
      <vt:lpstr>Yu Gothic UI Semibold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悠歩</dc:creator>
  <cp:lastModifiedBy>上原 てるみ</cp:lastModifiedBy>
  <cp:revision>5</cp:revision>
  <cp:lastPrinted>2023-04-12T07:33:23Z</cp:lastPrinted>
  <dcterms:created xsi:type="dcterms:W3CDTF">2023-03-22T07:01:11Z</dcterms:created>
  <dcterms:modified xsi:type="dcterms:W3CDTF">2023-04-14T06:49:42Z</dcterms:modified>
</cp:coreProperties>
</file>